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92" r:id="rId7"/>
    <p:sldId id="265" r:id="rId8"/>
    <p:sldId id="266" r:id="rId9"/>
    <p:sldId id="300" r:id="rId10"/>
    <p:sldId id="268" r:id="rId11"/>
    <p:sldId id="294" r:id="rId12"/>
    <p:sldId id="267" r:id="rId13"/>
    <p:sldId id="264" r:id="rId14"/>
    <p:sldId id="269" r:id="rId15"/>
    <p:sldId id="261" r:id="rId16"/>
    <p:sldId id="273" r:id="rId17"/>
    <p:sldId id="270" r:id="rId18"/>
    <p:sldId id="271" r:id="rId19"/>
    <p:sldId id="272" r:id="rId20"/>
    <p:sldId id="274" r:id="rId21"/>
    <p:sldId id="275" r:id="rId22"/>
    <p:sldId id="293" r:id="rId23"/>
    <p:sldId id="276" r:id="rId24"/>
    <p:sldId id="295" r:id="rId25"/>
    <p:sldId id="302" r:id="rId26"/>
    <p:sldId id="296" r:id="rId27"/>
    <p:sldId id="297" r:id="rId28"/>
    <p:sldId id="298" r:id="rId29"/>
    <p:sldId id="262" r:id="rId30"/>
    <p:sldId id="277" r:id="rId31"/>
    <p:sldId id="278" r:id="rId32"/>
    <p:sldId id="279" r:id="rId33"/>
    <p:sldId id="280" r:id="rId34"/>
    <p:sldId id="283" r:id="rId35"/>
    <p:sldId id="281" r:id="rId36"/>
    <p:sldId id="282" r:id="rId37"/>
    <p:sldId id="301" r:id="rId38"/>
    <p:sldId id="284" r:id="rId39"/>
    <p:sldId id="285" r:id="rId40"/>
    <p:sldId id="286"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525" autoAdjust="0"/>
    <p:restoredTop sz="94660"/>
  </p:normalViewPr>
  <p:slideViewPr>
    <p:cSldViewPr snapToGrid="0">
      <p:cViewPr varScale="1">
        <p:scale>
          <a:sx n="159" d="100"/>
          <a:sy n="159" d="100"/>
        </p:scale>
        <p:origin x="200" y="544"/>
      </p:cViewPr>
      <p:guideLst/>
    </p:cSldViewPr>
  </p:slideViewPr>
  <p:notesTextViewPr>
    <p:cViewPr>
      <p:scale>
        <a:sx n="1" d="1"/>
        <a:sy n="1" d="1"/>
      </p:scale>
      <p:origin x="0" y="0"/>
    </p:cViewPr>
  </p:notesTextViewPr>
  <p:notesViewPr>
    <p:cSldViewPr snapToGrid="0">
      <p:cViewPr varScale="1">
        <p:scale>
          <a:sx n="128" d="100"/>
          <a:sy n="128" d="100"/>
        </p:scale>
        <p:origin x="468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52A96A3-A7A0-4E9A-AA8D-9BB17836F077}" type="datetimeFigureOut">
              <a:rPr lang="en-US" smtClean="0"/>
              <a:t>2/15/21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48F7805-08C5-431B-901A-E81F400F7B3B}" type="slidenum">
              <a:rPr lang="en-US" smtClean="0"/>
              <a:t>‹#›</a:t>
            </a:fld>
            <a:endParaRPr lang="en-US"/>
          </a:p>
        </p:txBody>
      </p:sp>
    </p:spTree>
    <p:extLst>
      <p:ext uri="{BB962C8B-B14F-4D97-AF65-F5344CB8AC3E}">
        <p14:creationId xmlns:p14="http://schemas.microsoft.com/office/powerpoint/2010/main" val="148469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a:t>
            </a:fld>
            <a:endParaRPr lang="en-US"/>
          </a:p>
        </p:txBody>
      </p:sp>
    </p:spTree>
    <p:extLst>
      <p:ext uri="{BB962C8B-B14F-4D97-AF65-F5344CB8AC3E}">
        <p14:creationId xmlns:p14="http://schemas.microsoft.com/office/powerpoint/2010/main" val="42318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10</a:t>
            </a:fld>
            <a:endParaRPr lang="en-US"/>
          </a:p>
        </p:txBody>
      </p:sp>
    </p:spTree>
    <p:extLst>
      <p:ext uri="{BB962C8B-B14F-4D97-AF65-F5344CB8AC3E}">
        <p14:creationId xmlns:p14="http://schemas.microsoft.com/office/powerpoint/2010/main" val="46997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11</a:t>
            </a:fld>
            <a:endParaRPr lang="en-US"/>
          </a:p>
        </p:txBody>
      </p:sp>
    </p:spTree>
    <p:extLst>
      <p:ext uri="{BB962C8B-B14F-4D97-AF65-F5344CB8AC3E}">
        <p14:creationId xmlns:p14="http://schemas.microsoft.com/office/powerpoint/2010/main" val="206152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12</a:t>
            </a:fld>
            <a:endParaRPr lang="en-US"/>
          </a:p>
        </p:txBody>
      </p:sp>
    </p:spTree>
    <p:extLst>
      <p:ext uri="{BB962C8B-B14F-4D97-AF65-F5344CB8AC3E}">
        <p14:creationId xmlns:p14="http://schemas.microsoft.com/office/powerpoint/2010/main" val="260092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13</a:t>
            </a:fld>
            <a:endParaRPr lang="en-US"/>
          </a:p>
        </p:txBody>
      </p:sp>
    </p:spTree>
    <p:extLst>
      <p:ext uri="{BB962C8B-B14F-4D97-AF65-F5344CB8AC3E}">
        <p14:creationId xmlns:p14="http://schemas.microsoft.com/office/powerpoint/2010/main" val="258010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14</a:t>
            </a:fld>
            <a:endParaRPr lang="en-US"/>
          </a:p>
        </p:txBody>
      </p:sp>
    </p:spTree>
    <p:extLst>
      <p:ext uri="{BB962C8B-B14F-4D97-AF65-F5344CB8AC3E}">
        <p14:creationId xmlns:p14="http://schemas.microsoft.com/office/powerpoint/2010/main" val="61868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15</a:t>
            </a:fld>
            <a:endParaRPr lang="en-US"/>
          </a:p>
        </p:txBody>
      </p:sp>
    </p:spTree>
    <p:extLst>
      <p:ext uri="{BB962C8B-B14F-4D97-AF65-F5344CB8AC3E}">
        <p14:creationId xmlns:p14="http://schemas.microsoft.com/office/powerpoint/2010/main" val="151098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16</a:t>
            </a:fld>
            <a:endParaRPr lang="en-US"/>
          </a:p>
        </p:txBody>
      </p:sp>
    </p:spTree>
    <p:extLst>
      <p:ext uri="{BB962C8B-B14F-4D97-AF65-F5344CB8AC3E}">
        <p14:creationId xmlns:p14="http://schemas.microsoft.com/office/powerpoint/2010/main" val="168751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17</a:t>
            </a:fld>
            <a:endParaRPr lang="en-US"/>
          </a:p>
        </p:txBody>
      </p:sp>
    </p:spTree>
    <p:extLst>
      <p:ext uri="{BB962C8B-B14F-4D97-AF65-F5344CB8AC3E}">
        <p14:creationId xmlns:p14="http://schemas.microsoft.com/office/powerpoint/2010/main" val="185021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18</a:t>
            </a:fld>
            <a:endParaRPr lang="en-US"/>
          </a:p>
        </p:txBody>
      </p:sp>
    </p:spTree>
    <p:extLst>
      <p:ext uri="{BB962C8B-B14F-4D97-AF65-F5344CB8AC3E}">
        <p14:creationId xmlns:p14="http://schemas.microsoft.com/office/powerpoint/2010/main" val="371844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19</a:t>
            </a:fld>
            <a:endParaRPr lang="en-US"/>
          </a:p>
        </p:txBody>
      </p:sp>
    </p:spTree>
    <p:extLst>
      <p:ext uri="{BB962C8B-B14F-4D97-AF65-F5344CB8AC3E}">
        <p14:creationId xmlns:p14="http://schemas.microsoft.com/office/powerpoint/2010/main" val="85624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a:t>
            </a:fld>
            <a:endParaRPr lang="en-US"/>
          </a:p>
        </p:txBody>
      </p:sp>
    </p:spTree>
    <p:extLst>
      <p:ext uri="{BB962C8B-B14F-4D97-AF65-F5344CB8AC3E}">
        <p14:creationId xmlns:p14="http://schemas.microsoft.com/office/powerpoint/2010/main" val="1770272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20</a:t>
            </a:fld>
            <a:endParaRPr lang="en-US"/>
          </a:p>
        </p:txBody>
      </p:sp>
    </p:spTree>
    <p:extLst>
      <p:ext uri="{BB962C8B-B14F-4D97-AF65-F5344CB8AC3E}">
        <p14:creationId xmlns:p14="http://schemas.microsoft.com/office/powerpoint/2010/main" val="3089300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21</a:t>
            </a:fld>
            <a:endParaRPr lang="en-US"/>
          </a:p>
        </p:txBody>
      </p:sp>
    </p:spTree>
    <p:extLst>
      <p:ext uri="{BB962C8B-B14F-4D97-AF65-F5344CB8AC3E}">
        <p14:creationId xmlns:p14="http://schemas.microsoft.com/office/powerpoint/2010/main" val="412518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22</a:t>
            </a:fld>
            <a:endParaRPr lang="en-US"/>
          </a:p>
        </p:txBody>
      </p:sp>
    </p:spTree>
    <p:extLst>
      <p:ext uri="{BB962C8B-B14F-4D97-AF65-F5344CB8AC3E}">
        <p14:creationId xmlns:p14="http://schemas.microsoft.com/office/powerpoint/2010/main" val="138304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determined Garrett Lafayette Marsh is the son of George W. and Mariah (Walling) Marsh.  We go looking for the records for George </a:t>
            </a:r>
            <a:r>
              <a:rPr lang="en-US" dirty="0" err="1"/>
              <a:t>Washingto</a:t>
            </a:r>
            <a:r>
              <a:rPr lang="en-US" dirty="0"/>
              <a:t> Marsh.</a:t>
            </a:r>
          </a:p>
        </p:txBody>
      </p:sp>
      <p:sp>
        <p:nvSpPr>
          <p:cNvPr id="4" name="Slide Number Placeholder 3"/>
          <p:cNvSpPr>
            <a:spLocks noGrp="1"/>
          </p:cNvSpPr>
          <p:nvPr>
            <p:ph type="sldNum" sz="quarter" idx="5"/>
          </p:nvPr>
        </p:nvSpPr>
        <p:spPr/>
        <p:txBody>
          <a:bodyPr/>
          <a:lstStyle/>
          <a:p>
            <a:fld id="{448F7805-08C5-431B-901A-E81F400F7B3B}" type="slidenum">
              <a:rPr lang="en-US" smtClean="0"/>
              <a:t>23</a:t>
            </a:fld>
            <a:endParaRPr lang="en-US"/>
          </a:p>
        </p:txBody>
      </p:sp>
    </p:spTree>
    <p:extLst>
      <p:ext uri="{BB962C8B-B14F-4D97-AF65-F5344CB8AC3E}">
        <p14:creationId xmlns:p14="http://schemas.microsoft.com/office/powerpoint/2010/main" val="380462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24</a:t>
            </a:fld>
            <a:endParaRPr lang="en-US"/>
          </a:p>
        </p:txBody>
      </p:sp>
    </p:spTree>
    <p:extLst>
      <p:ext uri="{BB962C8B-B14F-4D97-AF65-F5344CB8AC3E}">
        <p14:creationId xmlns:p14="http://schemas.microsoft.com/office/powerpoint/2010/main" val="20507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26</a:t>
            </a:fld>
            <a:endParaRPr lang="en-US"/>
          </a:p>
        </p:txBody>
      </p:sp>
    </p:spTree>
    <p:extLst>
      <p:ext uri="{BB962C8B-B14F-4D97-AF65-F5344CB8AC3E}">
        <p14:creationId xmlns:p14="http://schemas.microsoft.com/office/powerpoint/2010/main" val="18572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27</a:t>
            </a:fld>
            <a:endParaRPr lang="en-US"/>
          </a:p>
        </p:txBody>
      </p:sp>
    </p:spTree>
    <p:extLst>
      <p:ext uri="{BB962C8B-B14F-4D97-AF65-F5344CB8AC3E}">
        <p14:creationId xmlns:p14="http://schemas.microsoft.com/office/powerpoint/2010/main" val="261575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 parents of Garrett Lafayette Marsh are George Washington and Mariah (Walling) </a:t>
            </a:r>
            <a:r>
              <a:rPr lang="en-US" dirty="0" err="1"/>
              <a:t>Marh</a:t>
            </a:r>
            <a:r>
              <a:rPr lang="en-US" dirty="0"/>
              <a:t>, we need to find the parents of George and Cynthia and we find them with Harrison and Margaret (Harper) Marsh.</a:t>
            </a:r>
          </a:p>
        </p:txBody>
      </p:sp>
      <p:sp>
        <p:nvSpPr>
          <p:cNvPr id="4" name="Slide Number Placeholder 3"/>
          <p:cNvSpPr>
            <a:spLocks noGrp="1"/>
          </p:cNvSpPr>
          <p:nvPr>
            <p:ph type="sldNum" sz="quarter" idx="5"/>
          </p:nvPr>
        </p:nvSpPr>
        <p:spPr/>
        <p:txBody>
          <a:bodyPr/>
          <a:lstStyle/>
          <a:p>
            <a:fld id="{448F7805-08C5-431B-901A-E81F400F7B3B}" type="slidenum">
              <a:rPr lang="en-US" smtClean="0"/>
              <a:t>28</a:t>
            </a:fld>
            <a:endParaRPr lang="en-US"/>
          </a:p>
        </p:txBody>
      </p:sp>
    </p:spTree>
    <p:extLst>
      <p:ext uri="{BB962C8B-B14F-4D97-AF65-F5344CB8AC3E}">
        <p14:creationId xmlns:p14="http://schemas.microsoft.com/office/powerpoint/2010/main" val="219985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dirty="0">
                <a:latin typeface="Century Gothic" panose="020B050202020202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29</a:t>
            </a:fld>
            <a:endParaRPr lang="en-US"/>
          </a:p>
        </p:txBody>
      </p:sp>
    </p:spTree>
    <p:extLst>
      <p:ext uri="{BB962C8B-B14F-4D97-AF65-F5344CB8AC3E}">
        <p14:creationId xmlns:p14="http://schemas.microsoft.com/office/powerpoint/2010/main" val="999241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30</a:t>
            </a:fld>
            <a:endParaRPr lang="en-US"/>
          </a:p>
        </p:txBody>
      </p:sp>
    </p:spTree>
    <p:extLst>
      <p:ext uri="{BB962C8B-B14F-4D97-AF65-F5344CB8AC3E}">
        <p14:creationId xmlns:p14="http://schemas.microsoft.com/office/powerpoint/2010/main" val="2220249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a:t>
            </a:fld>
            <a:endParaRPr lang="en-US"/>
          </a:p>
        </p:txBody>
      </p:sp>
    </p:spTree>
    <p:extLst>
      <p:ext uri="{BB962C8B-B14F-4D97-AF65-F5344CB8AC3E}">
        <p14:creationId xmlns:p14="http://schemas.microsoft.com/office/powerpoint/2010/main" val="822237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31</a:t>
            </a:fld>
            <a:endParaRPr lang="en-US"/>
          </a:p>
        </p:txBody>
      </p:sp>
    </p:spTree>
    <p:extLst>
      <p:ext uri="{BB962C8B-B14F-4D97-AF65-F5344CB8AC3E}">
        <p14:creationId xmlns:p14="http://schemas.microsoft.com/office/powerpoint/2010/main" val="1750708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32</a:t>
            </a:fld>
            <a:endParaRPr lang="en-US"/>
          </a:p>
        </p:txBody>
      </p:sp>
    </p:spTree>
    <p:extLst>
      <p:ext uri="{BB962C8B-B14F-4D97-AF65-F5344CB8AC3E}">
        <p14:creationId xmlns:p14="http://schemas.microsoft.com/office/powerpoint/2010/main" val="2416726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33</a:t>
            </a:fld>
            <a:endParaRPr lang="en-US"/>
          </a:p>
        </p:txBody>
      </p:sp>
    </p:spTree>
    <p:extLst>
      <p:ext uri="{BB962C8B-B14F-4D97-AF65-F5344CB8AC3E}">
        <p14:creationId xmlns:p14="http://schemas.microsoft.com/office/powerpoint/2010/main" val="352274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34</a:t>
            </a:fld>
            <a:endParaRPr lang="en-US"/>
          </a:p>
        </p:txBody>
      </p:sp>
    </p:spTree>
    <p:extLst>
      <p:ext uri="{BB962C8B-B14F-4D97-AF65-F5344CB8AC3E}">
        <p14:creationId xmlns:p14="http://schemas.microsoft.com/office/powerpoint/2010/main" val="1410718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records show George W. and Cynthia as children of Harrison Marsh and Margaret (Harper) Marsh.  The problem arises when we get the 1870 Census that has George W. and Ettie Marsh living with his parents.  Wrong wife!!  I then went looking for records of George W. and Ettie Marsh and entered all of their information in the next columns.</a:t>
            </a:r>
          </a:p>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35</a:t>
            </a:fld>
            <a:endParaRPr lang="en-US"/>
          </a:p>
        </p:txBody>
      </p:sp>
    </p:spTree>
    <p:extLst>
      <p:ext uri="{BB962C8B-B14F-4D97-AF65-F5344CB8AC3E}">
        <p14:creationId xmlns:p14="http://schemas.microsoft.com/office/powerpoint/2010/main" val="709177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36</a:t>
            </a:fld>
            <a:endParaRPr lang="en-US"/>
          </a:p>
        </p:txBody>
      </p:sp>
    </p:spTree>
    <p:extLst>
      <p:ext uri="{BB962C8B-B14F-4D97-AF65-F5344CB8AC3E}">
        <p14:creationId xmlns:p14="http://schemas.microsoft.com/office/powerpoint/2010/main" val="4106654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37</a:t>
            </a:fld>
            <a:endParaRPr lang="en-US"/>
          </a:p>
        </p:txBody>
      </p:sp>
    </p:spTree>
    <p:extLst>
      <p:ext uri="{BB962C8B-B14F-4D97-AF65-F5344CB8AC3E}">
        <p14:creationId xmlns:p14="http://schemas.microsoft.com/office/powerpoint/2010/main" val="4149345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38</a:t>
            </a:fld>
            <a:endParaRPr lang="en-US"/>
          </a:p>
        </p:txBody>
      </p:sp>
    </p:spTree>
    <p:extLst>
      <p:ext uri="{BB962C8B-B14F-4D97-AF65-F5344CB8AC3E}">
        <p14:creationId xmlns:p14="http://schemas.microsoft.com/office/powerpoint/2010/main" val="4084982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39</a:t>
            </a:fld>
            <a:endParaRPr lang="en-US"/>
          </a:p>
        </p:txBody>
      </p:sp>
    </p:spTree>
    <p:extLst>
      <p:ext uri="{BB962C8B-B14F-4D97-AF65-F5344CB8AC3E}">
        <p14:creationId xmlns:p14="http://schemas.microsoft.com/office/powerpoint/2010/main" val="1959777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40</a:t>
            </a:fld>
            <a:endParaRPr lang="en-US"/>
          </a:p>
        </p:txBody>
      </p:sp>
    </p:spTree>
    <p:extLst>
      <p:ext uri="{BB962C8B-B14F-4D97-AF65-F5344CB8AC3E}">
        <p14:creationId xmlns:p14="http://schemas.microsoft.com/office/powerpoint/2010/main" val="15728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4</a:t>
            </a:fld>
            <a:endParaRPr lang="en-US"/>
          </a:p>
        </p:txBody>
      </p:sp>
    </p:spTree>
    <p:extLst>
      <p:ext uri="{BB962C8B-B14F-4D97-AF65-F5344CB8AC3E}">
        <p14:creationId xmlns:p14="http://schemas.microsoft.com/office/powerpoint/2010/main" val="2232011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proven that Garrett Lafayette Marsh is the son of George Washington and Mariah (Walling) Marsh.  We have proven that Cynthia Ann and George W. Marsh are the children of Harrison and Margaret (Harper) Marsh.</a:t>
            </a:r>
          </a:p>
          <a:p>
            <a:endParaRPr lang="en-US" dirty="0"/>
          </a:p>
          <a:p>
            <a:r>
              <a:rPr lang="en-US" dirty="0"/>
              <a:t>The questions are:</a:t>
            </a:r>
          </a:p>
          <a:p>
            <a:endParaRPr lang="en-US" dirty="0"/>
          </a:p>
          <a:p>
            <a:r>
              <a:rPr lang="en-US" dirty="0"/>
              <a:t>If the Uncle George who traveled with Garrett Lafayette Marsh to Indiana in 1925 is the George married to Mariah Walling , as the records indicate, how could he be identified as “Uncle” George?</a:t>
            </a:r>
          </a:p>
          <a:p>
            <a:endParaRPr lang="en-US" dirty="0"/>
          </a:p>
          <a:p>
            <a:r>
              <a:rPr lang="en-US" dirty="0"/>
              <a:t>Who are the parents of George Washington Marsh?</a:t>
            </a:r>
          </a:p>
        </p:txBody>
      </p:sp>
      <p:sp>
        <p:nvSpPr>
          <p:cNvPr id="4" name="Slide Number Placeholder 3"/>
          <p:cNvSpPr>
            <a:spLocks noGrp="1"/>
          </p:cNvSpPr>
          <p:nvPr>
            <p:ph type="sldNum" sz="quarter" idx="5"/>
          </p:nvPr>
        </p:nvSpPr>
        <p:spPr/>
        <p:txBody>
          <a:bodyPr/>
          <a:lstStyle/>
          <a:p>
            <a:fld id="{448F7805-08C5-431B-901A-E81F400F7B3B}" type="slidenum">
              <a:rPr lang="en-US" smtClean="0"/>
              <a:t>41</a:t>
            </a:fld>
            <a:endParaRPr lang="en-US"/>
          </a:p>
        </p:txBody>
      </p:sp>
    </p:spTree>
    <p:extLst>
      <p:ext uri="{BB962C8B-B14F-4D97-AF65-F5344CB8AC3E}">
        <p14:creationId xmlns:p14="http://schemas.microsoft.com/office/powerpoint/2010/main" val="279996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5</a:t>
            </a:fld>
            <a:endParaRPr lang="en-US"/>
          </a:p>
        </p:txBody>
      </p:sp>
    </p:spTree>
    <p:extLst>
      <p:ext uri="{BB962C8B-B14F-4D97-AF65-F5344CB8AC3E}">
        <p14:creationId xmlns:p14="http://schemas.microsoft.com/office/powerpoint/2010/main" val="356230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6</a:t>
            </a:fld>
            <a:endParaRPr lang="en-US"/>
          </a:p>
        </p:txBody>
      </p:sp>
    </p:spTree>
    <p:extLst>
      <p:ext uri="{BB962C8B-B14F-4D97-AF65-F5344CB8AC3E}">
        <p14:creationId xmlns:p14="http://schemas.microsoft.com/office/powerpoint/2010/main" val="216398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8F7805-08C5-431B-901A-E81F400F7B3B}" type="slidenum">
              <a:rPr lang="en-US" smtClean="0"/>
              <a:t>7</a:t>
            </a:fld>
            <a:endParaRPr lang="en-US"/>
          </a:p>
        </p:txBody>
      </p:sp>
    </p:spTree>
    <p:extLst>
      <p:ext uri="{BB962C8B-B14F-4D97-AF65-F5344CB8AC3E}">
        <p14:creationId xmlns:p14="http://schemas.microsoft.com/office/powerpoint/2010/main" val="323727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census records indicate Cynthia Ann Marsh in another household.  For whatever reason, Cynthia left her birth family and moved in with the </a:t>
            </a:r>
            <a:r>
              <a:rPr lang="en-US" dirty="0" err="1"/>
              <a:t>Gushwa</a:t>
            </a:r>
            <a:r>
              <a:rPr lang="en-US" dirty="0"/>
              <a:t> family.  This would account for my mother saying Cynthia was adopted.</a:t>
            </a:r>
          </a:p>
        </p:txBody>
      </p:sp>
      <p:sp>
        <p:nvSpPr>
          <p:cNvPr id="4" name="Slide Number Placeholder 3"/>
          <p:cNvSpPr>
            <a:spLocks noGrp="1"/>
          </p:cNvSpPr>
          <p:nvPr>
            <p:ph type="sldNum" sz="quarter" idx="5"/>
          </p:nvPr>
        </p:nvSpPr>
        <p:spPr/>
        <p:txBody>
          <a:bodyPr/>
          <a:lstStyle/>
          <a:p>
            <a:fld id="{448F7805-08C5-431B-901A-E81F400F7B3B}" type="slidenum">
              <a:rPr lang="en-US" smtClean="0"/>
              <a:t>8</a:t>
            </a:fld>
            <a:endParaRPr lang="en-US"/>
          </a:p>
        </p:txBody>
      </p:sp>
    </p:spTree>
    <p:extLst>
      <p:ext uri="{BB962C8B-B14F-4D97-AF65-F5344CB8AC3E}">
        <p14:creationId xmlns:p14="http://schemas.microsoft.com/office/powerpoint/2010/main" val="359998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8F7805-08C5-431B-901A-E81F400F7B3B}" type="slidenum">
              <a:rPr lang="en-US" smtClean="0"/>
              <a:t>9</a:t>
            </a:fld>
            <a:endParaRPr lang="en-US"/>
          </a:p>
        </p:txBody>
      </p:sp>
    </p:spTree>
    <p:extLst>
      <p:ext uri="{BB962C8B-B14F-4D97-AF65-F5344CB8AC3E}">
        <p14:creationId xmlns:p14="http://schemas.microsoft.com/office/powerpoint/2010/main" val="292817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7CCF-F98A-4959-9C34-753FB1D0F7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66E270-943E-4151-B442-76612C45B5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4D1E0F-DE23-493D-8350-CE83814C0281}"/>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3C691720-7541-434D-8CEA-2DBF1F825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3F0DC-8493-4288-BC6D-2AAA29744F7F}"/>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38423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B97A-4EB2-42AA-8386-9AADFED11F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FE54FF-F607-4142-BA02-E210A6937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BCC95-5CF1-4550-B652-19C4374D0151}"/>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A95A29F7-22DB-4E1C-B6F8-35E06F84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796F6-1603-4E14-948D-3E051F97979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094667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28974-E59C-4A04-AF69-0CB8BB0FE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84A7E-4406-4233-B47D-EC302DCD3F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AF233-259F-41D4-8458-CD895C144572}"/>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771BE454-161E-4237-A293-22E5ED84F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AF357-6809-4466-98C2-C5CE97B93A6C}"/>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69842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738F-640F-44DB-9B1F-A7C24B608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9BAD7-3F82-4239-962B-8F67986D8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5236F-9066-46B4-8A93-1DD6E4CB2E11}"/>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2506BF41-4A8F-4957-94FD-30E1F7E13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BF678-F849-469D-A464-9BAD257C7E75}"/>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37576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B1DD-755A-4883-B651-8349976D8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9BB14D-B2C0-47C5-9DF5-E6FBFCE581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1DC13-D96A-449D-8F46-A5571E94811F}"/>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B242A578-CA8D-49DB-AE5F-E4DEA251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B1EF5-C3BE-4122-96FD-E33E5510844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45522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6D71-92F2-4335-9A21-4A63365A4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1754F-6BA6-4BDB-93DF-1349911393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74F5F-D4A2-490F-9DBE-2EFC3BC51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15E274-BD66-4F12-A0CF-5FFE4F5D88DA}"/>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6" name="Footer Placeholder 5">
            <a:extLst>
              <a:ext uri="{FF2B5EF4-FFF2-40B4-BE49-F238E27FC236}">
                <a16:creationId xmlns:a16="http://schemas.microsoft.com/office/drawing/2014/main" id="{7EDF275D-AA98-43B2-AEE4-1545BD493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9DCF1-43F8-4561-AC8B-5C50FEB1EB9F}"/>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13741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2E03-76E9-48BC-97C5-2B97464B89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6C3D3-AAB7-43BA-9645-9BDDD6929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B80B5-2F7A-4E23-84D6-C064D70043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82C835-36B3-4DA0-8CD7-FBDE30B56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BD473-1360-45B6-B0F4-A1752DC687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60B813-48A7-42D7-AE5B-2D25D15029FE}"/>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8" name="Footer Placeholder 7">
            <a:extLst>
              <a:ext uri="{FF2B5EF4-FFF2-40B4-BE49-F238E27FC236}">
                <a16:creationId xmlns:a16="http://schemas.microsoft.com/office/drawing/2014/main" id="{511D38F6-F0E8-4427-AE25-DC21D9313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B18C94-77B5-4268-987F-92380C99CF0E}"/>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238711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CA29-4F4D-4CC0-954A-C6CD5271DD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4DDB6C-F3F7-40BE-9188-64AC86EACCFC}"/>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4" name="Footer Placeholder 3">
            <a:extLst>
              <a:ext uri="{FF2B5EF4-FFF2-40B4-BE49-F238E27FC236}">
                <a16:creationId xmlns:a16="http://schemas.microsoft.com/office/drawing/2014/main" id="{7FFD8633-7AE4-4530-8CC9-3EFAE80C0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CEF85-887D-4E3E-BE31-2DBE39F26ECA}"/>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66483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B526D-97F8-456C-AEBE-B29E0C0BDC0D}"/>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3" name="Footer Placeholder 2">
            <a:extLst>
              <a:ext uri="{FF2B5EF4-FFF2-40B4-BE49-F238E27FC236}">
                <a16:creationId xmlns:a16="http://schemas.microsoft.com/office/drawing/2014/main" id="{7850A85D-0FBF-4F61-A90B-F47C71754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35ED5-DA0D-4251-83CB-F224333C8D56}"/>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387595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00CE-4483-4160-859E-161FC353F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5721C-6653-4B57-B025-47C3C350C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1DB3F-CDCC-4D07-95FD-39B27F6CCC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80414-A59C-4BC7-A4EC-7C0B1459D77F}"/>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6" name="Footer Placeholder 5">
            <a:extLst>
              <a:ext uri="{FF2B5EF4-FFF2-40B4-BE49-F238E27FC236}">
                <a16:creationId xmlns:a16="http://schemas.microsoft.com/office/drawing/2014/main" id="{08862B50-86A0-463D-B21E-6E7619BBD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08B96-0630-4D22-8D79-9A83F1411C5E}"/>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44352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43EC-1A64-483F-98F2-85A518035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28E14-95B7-4D84-8586-0798A49E5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06C3A-F6CA-49BF-AF8E-F9F69B6CF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49B23-BC93-4201-BEE5-C770DF553B2C}"/>
              </a:ext>
            </a:extLst>
          </p:cNvPr>
          <p:cNvSpPr>
            <a:spLocks noGrp="1"/>
          </p:cNvSpPr>
          <p:nvPr>
            <p:ph type="dt" sz="half" idx="10"/>
          </p:nvPr>
        </p:nvSpPr>
        <p:spPr/>
        <p:txBody>
          <a:bodyPr/>
          <a:lstStyle/>
          <a:p>
            <a:fld id="{3AB65A3E-FFA7-4E1E-9289-75CE58CCD8A0}" type="datetimeFigureOut">
              <a:rPr lang="en-US" smtClean="0"/>
              <a:t>2/15/21</a:t>
            </a:fld>
            <a:endParaRPr lang="en-US"/>
          </a:p>
        </p:txBody>
      </p:sp>
      <p:sp>
        <p:nvSpPr>
          <p:cNvPr id="6" name="Footer Placeholder 5">
            <a:extLst>
              <a:ext uri="{FF2B5EF4-FFF2-40B4-BE49-F238E27FC236}">
                <a16:creationId xmlns:a16="http://schemas.microsoft.com/office/drawing/2014/main" id="{D0F95C02-776A-4841-93E4-23EC80EA44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6F11A-A7E6-4608-AA79-6C32215CE3CD}"/>
              </a:ext>
            </a:extLst>
          </p:cNvPr>
          <p:cNvSpPr>
            <a:spLocks noGrp="1"/>
          </p:cNvSpPr>
          <p:nvPr>
            <p:ph type="sldNum" sz="quarter" idx="12"/>
          </p:nvPr>
        </p:nvSpPr>
        <p:spPr/>
        <p:txBody>
          <a:bodyPr/>
          <a:lstStyle/>
          <a:p>
            <a:fld id="{2C92188A-D618-4544-AFCC-773F9A1F319D}" type="slidenum">
              <a:rPr lang="en-US" smtClean="0"/>
              <a:t>‹#›</a:t>
            </a:fld>
            <a:endParaRPr lang="en-US"/>
          </a:p>
        </p:txBody>
      </p:sp>
    </p:spTree>
    <p:extLst>
      <p:ext uri="{BB962C8B-B14F-4D97-AF65-F5344CB8AC3E}">
        <p14:creationId xmlns:p14="http://schemas.microsoft.com/office/powerpoint/2010/main" val="191249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4E30D-9706-45AE-902F-36C5725E3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588C10-FC76-45B5-BBAE-A0388E7EF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8B105-3221-4370-9EBB-DE9F5B6A6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65A3E-FFA7-4E1E-9289-75CE58CCD8A0}" type="datetimeFigureOut">
              <a:rPr lang="en-US" smtClean="0"/>
              <a:t>2/15/21</a:t>
            </a:fld>
            <a:endParaRPr lang="en-US"/>
          </a:p>
        </p:txBody>
      </p:sp>
      <p:sp>
        <p:nvSpPr>
          <p:cNvPr id="5" name="Footer Placeholder 4">
            <a:extLst>
              <a:ext uri="{FF2B5EF4-FFF2-40B4-BE49-F238E27FC236}">
                <a16:creationId xmlns:a16="http://schemas.microsoft.com/office/drawing/2014/main" id="{13B86168-B3C4-4E0A-B321-F6C98182E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7ED2CB-1123-4339-B72C-985378D2A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2188A-D618-4544-AFCC-773F9A1F319D}" type="slidenum">
              <a:rPr lang="en-US" smtClean="0"/>
              <a:t>‹#›</a:t>
            </a:fld>
            <a:endParaRPr lang="en-US"/>
          </a:p>
        </p:txBody>
      </p:sp>
    </p:spTree>
    <p:extLst>
      <p:ext uri="{BB962C8B-B14F-4D97-AF65-F5344CB8AC3E}">
        <p14:creationId xmlns:p14="http://schemas.microsoft.com/office/powerpoint/2010/main" val="1010523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package" Target="../embeddings/Microsoft_Excel_Worksheet.xlsx"/></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8.emf"/><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9.emf"/><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0.e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1.e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3.emf"/><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4.emf"/><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5.emf"/><Relationship Id="rId4"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31.emf"/><Relationship Id="rId4" Type="http://schemas.openxmlformats.org/officeDocument/2006/relationships/oleObject" Target="../embeddings/oleObject1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2.emf"/><Relationship Id="rId4"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33.emf"/><Relationship Id="rId4" Type="http://schemas.openxmlformats.org/officeDocument/2006/relationships/package" Target="../embeddings/Microsoft_Excel_Worksheet1.xlsx"/></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39.emf"/><Relationship Id="rId4" Type="http://schemas.openxmlformats.org/officeDocument/2006/relationships/oleObject" Target="../embeddings/oleObject16.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40.emf"/><Relationship Id="rId4" Type="http://schemas.openxmlformats.org/officeDocument/2006/relationships/oleObject" Target="../embeddings/oleObject1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41.emf"/><Relationship Id="rId4" Type="http://schemas.openxmlformats.org/officeDocument/2006/relationships/oleObject" Target="../embeddings/oleObject18.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9A5F45AA-0F39-4472-A3F0-2065C4FB1C23}"/>
              </a:ext>
            </a:extLst>
          </p:cNvPr>
          <p:cNvSpPr>
            <a:spLocks noGrp="1"/>
          </p:cNvSpPr>
          <p:nvPr>
            <p:ph type="ctrTitle"/>
          </p:nvPr>
        </p:nvSpPr>
        <p:spPr>
          <a:xfrm>
            <a:off x="753925" y="2076450"/>
            <a:ext cx="10684151" cy="1345134"/>
          </a:xfrm>
        </p:spPr>
        <p:txBody>
          <a:bodyPr anchor="ctr">
            <a:normAutofit/>
          </a:bodyPr>
          <a:lstStyle/>
          <a:p>
            <a:r>
              <a:rPr lang="en-US" sz="5600" dirty="0">
                <a:solidFill>
                  <a:srgbClr val="FFFFFF"/>
                </a:solidFill>
              </a:rPr>
              <a:t>GENEALOGY SPREADSHEET</a:t>
            </a:r>
          </a:p>
        </p:txBody>
      </p:sp>
      <p:sp>
        <p:nvSpPr>
          <p:cNvPr id="3" name="Subtitle 2">
            <a:extLst>
              <a:ext uri="{FF2B5EF4-FFF2-40B4-BE49-F238E27FC236}">
                <a16:creationId xmlns:a16="http://schemas.microsoft.com/office/drawing/2014/main" id="{BA587F2C-2A32-4A47-A73B-D2027F9451C1}"/>
              </a:ext>
            </a:extLst>
          </p:cNvPr>
          <p:cNvSpPr>
            <a:spLocks noGrp="1"/>
          </p:cNvSpPr>
          <p:nvPr>
            <p:ph type="subTitle" idx="1"/>
          </p:nvPr>
        </p:nvSpPr>
        <p:spPr>
          <a:xfrm>
            <a:off x="1171575" y="4473360"/>
            <a:ext cx="9469211" cy="865639"/>
          </a:xfrm>
        </p:spPr>
        <p:txBody>
          <a:bodyPr anchor="ctr">
            <a:normAutofit/>
          </a:bodyPr>
          <a:lstStyle/>
          <a:p>
            <a:endParaRPr lang="en-US" sz="2800" dirty="0">
              <a:solidFill>
                <a:srgbClr val="000000"/>
              </a:solidFill>
            </a:endParaRPr>
          </a:p>
        </p:txBody>
      </p:sp>
    </p:spTree>
    <p:extLst>
      <p:ext uri="{BB962C8B-B14F-4D97-AF65-F5344CB8AC3E}">
        <p14:creationId xmlns:p14="http://schemas.microsoft.com/office/powerpoint/2010/main" val="87217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54C8A-E719-46C1-9038-E65ABD9C2E13}"/>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45E6A2B9-6A10-4E97-835C-1C16C7920DFC}"/>
              </a:ext>
            </a:extLst>
          </p:cNvPr>
          <p:cNvSpPr>
            <a:spLocks noGrp="1"/>
          </p:cNvSpPr>
          <p:nvPr>
            <p:ph idx="1"/>
          </p:nvPr>
        </p:nvSpPr>
        <p:spPr/>
        <p:txBody>
          <a:bodyPr/>
          <a:lstStyle/>
          <a:p>
            <a:r>
              <a:rPr lang="en-US" dirty="0"/>
              <a:t>1880 Census – Tippecanoe County, IN</a:t>
            </a:r>
          </a:p>
        </p:txBody>
      </p:sp>
      <p:pic>
        <p:nvPicPr>
          <p:cNvPr id="5" name="Picture 4">
            <a:extLst>
              <a:ext uri="{FF2B5EF4-FFF2-40B4-BE49-F238E27FC236}">
                <a16:creationId xmlns:a16="http://schemas.microsoft.com/office/drawing/2014/main" id="{8AE61406-7EBD-448B-9B82-88834CC31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20" y="2660450"/>
            <a:ext cx="10944809" cy="1537100"/>
          </a:xfrm>
          <a:prstGeom prst="rect">
            <a:avLst/>
          </a:prstGeom>
        </p:spPr>
      </p:pic>
    </p:spTree>
    <p:extLst>
      <p:ext uri="{BB962C8B-B14F-4D97-AF65-F5344CB8AC3E}">
        <p14:creationId xmlns:p14="http://schemas.microsoft.com/office/powerpoint/2010/main" val="40054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EAE1-5125-45C1-B074-B0AF755E22F5}"/>
              </a:ext>
            </a:extLst>
          </p:cNvPr>
          <p:cNvSpPr>
            <a:spLocks noGrp="1"/>
          </p:cNvSpPr>
          <p:nvPr>
            <p:ph type="title"/>
          </p:nvPr>
        </p:nvSpPr>
        <p:spPr/>
        <p:txBody>
          <a:bodyPr/>
          <a:lstStyle/>
          <a:p>
            <a:r>
              <a:rPr lang="en-US" dirty="0"/>
              <a:t>STEP 2:	DEATH RECORD</a:t>
            </a:r>
          </a:p>
        </p:txBody>
      </p:sp>
      <p:sp>
        <p:nvSpPr>
          <p:cNvPr id="5" name="Content Placeholder 4">
            <a:extLst>
              <a:ext uri="{FF2B5EF4-FFF2-40B4-BE49-F238E27FC236}">
                <a16:creationId xmlns:a16="http://schemas.microsoft.com/office/drawing/2014/main" id="{98BAE36C-2E6D-492D-A679-8C839C9CF588}"/>
              </a:ext>
            </a:extLst>
          </p:cNvPr>
          <p:cNvSpPr>
            <a:spLocks noGrp="1"/>
          </p:cNvSpPr>
          <p:nvPr>
            <p:ph idx="1"/>
          </p:nvPr>
        </p:nvSpPr>
        <p:spPr/>
        <p:txBody>
          <a:bodyPr/>
          <a:lstStyle/>
          <a:p>
            <a:endParaRPr lang="en-US"/>
          </a:p>
        </p:txBody>
      </p:sp>
      <p:graphicFrame>
        <p:nvGraphicFramePr>
          <p:cNvPr id="6" name="Object 5">
            <a:extLst>
              <a:ext uri="{FF2B5EF4-FFF2-40B4-BE49-F238E27FC236}">
                <a16:creationId xmlns:a16="http://schemas.microsoft.com/office/drawing/2014/main" id="{C867C560-271C-4164-9CD4-F91A284F3836}"/>
              </a:ext>
            </a:extLst>
          </p:cNvPr>
          <p:cNvGraphicFramePr>
            <a:graphicFrameLocks noChangeAspect="1"/>
          </p:cNvGraphicFramePr>
          <p:nvPr>
            <p:extLst>
              <p:ext uri="{D42A27DB-BD31-4B8C-83A1-F6EECF244321}">
                <p14:modId xmlns:p14="http://schemas.microsoft.com/office/powerpoint/2010/main" val="2936354402"/>
              </p:ext>
            </p:extLst>
          </p:nvPr>
        </p:nvGraphicFramePr>
        <p:xfrm>
          <a:off x="984834" y="1825625"/>
          <a:ext cx="4864100" cy="6292850"/>
        </p:xfrm>
        <a:graphic>
          <a:graphicData uri="http://schemas.openxmlformats.org/presentationml/2006/ole">
            <mc:AlternateContent xmlns:mc="http://schemas.openxmlformats.org/markup-compatibility/2006">
              <mc:Choice xmlns:v="urn:schemas-microsoft-com:vml" Requires="v">
                <p:oleObj spid="_x0000_s2049"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984834" y="1825625"/>
                        <a:ext cx="4864100" cy="6292850"/>
                      </a:xfrm>
                      <a:prstGeom prst="rect">
                        <a:avLst/>
                      </a:prstGeom>
                    </p:spPr>
                  </p:pic>
                </p:oleObj>
              </mc:Fallback>
            </mc:AlternateContent>
          </a:graphicData>
        </a:graphic>
      </p:graphicFrame>
    </p:spTree>
    <p:extLst>
      <p:ext uri="{BB962C8B-B14F-4D97-AF65-F5344CB8AC3E}">
        <p14:creationId xmlns:p14="http://schemas.microsoft.com/office/powerpoint/2010/main" val="238321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F721-75EE-4E90-9414-02775FC27624}"/>
              </a:ext>
            </a:extLst>
          </p:cNvPr>
          <p:cNvSpPr>
            <a:spLocks noGrp="1"/>
          </p:cNvSpPr>
          <p:nvPr>
            <p:ph type="title"/>
          </p:nvPr>
        </p:nvSpPr>
        <p:spPr/>
        <p:txBody>
          <a:bodyPr>
            <a:normAutofit fontScale="90000"/>
          </a:bodyPr>
          <a:lstStyle/>
          <a:p>
            <a:r>
              <a:rPr lang="en-US" dirty="0"/>
              <a:t>STEP 2:	</a:t>
            </a:r>
            <a:r>
              <a:rPr lang="en-US" dirty="0">
                <a:effectLst/>
                <a:latin typeface="Century Gothic" panose="020B0502020202020204" pitchFamily="34" charset="0"/>
                <a:ea typeface="Calibri" panose="020F0502020204030204" pitchFamily="34" charset="0"/>
                <a:cs typeface="Times New Roman" panose="02020603050405020304" pitchFamily="18" charset="0"/>
              </a:rPr>
              <a:t>Any other miscellaneous information found</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5" name="Object 4">
            <a:extLst>
              <a:ext uri="{FF2B5EF4-FFF2-40B4-BE49-F238E27FC236}">
                <a16:creationId xmlns:a16="http://schemas.microsoft.com/office/drawing/2014/main" id="{5112084E-DB90-41F0-98A9-CD5151228B52}"/>
              </a:ext>
            </a:extLst>
          </p:cNvPr>
          <p:cNvGraphicFramePr>
            <a:graphicFrameLocks noChangeAspect="1"/>
          </p:cNvGraphicFramePr>
          <p:nvPr>
            <p:extLst>
              <p:ext uri="{D42A27DB-BD31-4B8C-83A1-F6EECF244321}">
                <p14:modId xmlns:p14="http://schemas.microsoft.com/office/powerpoint/2010/main" val="1375128953"/>
              </p:ext>
            </p:extLst>
          </p:nvPr>
        </p:nvGraphicFramePr>
        <p:xfrm>
          <a:off x="3347653" y="1417252"/>
          <a:ext cx="6018290" cy="8506388"/>
        </p:xfrm>
        <a:graphic>
          <a:graphicData uri="http://schemas.openxmlformats.org/presentationml/2006/ole">
            <mc:AlternateContent xmlns:mc="http://schemas.openxmlformats.org/markup-compatibility/2006">
              <mc:Choice xmlns:v="urn:schemas-microsoft-com:vml" Requires="v">
                <p:oleObj spid="_x0000_s3073" name="Acrobat Document" r:id="rId4" imgW="5667153" imgH="8020042" progId="AcroExch.Document.7">
                  <p:embed/>
                </p:oleObj>
              </mc:Choice>
              <mc:Fallback>
                <p:oleObj name="Acrobat Document" r:id="rId4" imgW="5667153" imgH="8020042" progId="AcroExch.Document.7">
                  <p:embed/>
                  <p:pic>
                    <p:nvPicPr>
                      <p:cNvPr id="0" name=""/>
                      <p:cNvPicPr/>
                      <p:nvPr/>
                    </p:nvPicPr>
                    <p:blipFill>
                      <a:blip r:embed="rId5"/>
                      <a:stretch>
                        <a:fillRect/>
                      </a:stretch>
                    </p:blipFill>
                    <p:spPr>
                      <a:xfrm>
                        <a:off x="3347653" y="1417252"/>
                        <a:ext cx="6018290" cy="8506388"/>
                      </a:xfrm>
                      <a:prstGeom prst="rect">
                        <a:avLst/>
                      </a:prstGeom>
                    </p:spPr>
                  </p:pic>
                </p:oleObj>
              </mc:Fallback>
            </mc:AlternateContent>
          </a:graphicData>
        </a:graphic>
      </p:graphicFrame>
    </p:spTree>
    <p:extLst>
      <p:ext uri="{BB962C8B-B14F-4D97-AF65-F5344CB8AC3E}">
        <p14:creationId xmlns:p14="http://schemas.microsoft.com/office/powerpoint/2010/main" val="229817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99AA-A335-4657-B844-95E5A4B0A133}"/>
              </a:ext>
            </a:extLst>
          </p:cNvPr>
          <p:cNvSpPr>
            <a:spLocks noGrp="1"/>
          </p:cNvSpPr>
          <p:nvPr>
            <p:ph type="title"/>
          </p:nvPr>
        </p:nvSpPr>
        <p:spPr/>
        <p:txBody>
          <a:bodyPr/>
          <a:lstStyle/>
          <a:p>
            <a:r>
              <a:rPr lang="en-US" dirty="0"/>
              <a:t>STEP 2:  Prepare family group sheet</a:t>
            </a:r>
          </a:p>
        </p:txBody>
      </p:sp>
      <p:graphicFrame>
        <p:nvGraphicFramePr>
          <p:cNvPr id="4" name="Content Placeholder 3">
            <a:extLst>
              <a:ext uri="{FF2B5EF4-FFF2-40B4-BE49-F238E27FC236}">
                <a16:creationId xmlns:a16="http://schemas.microsoft.com/office/drawing/2014/main" id="{AC3FF65A-511A-490B-BF9A-1BE479BBC946}"/>
              </a:ext>
            </a:extLst>
          </p:cNvPr>
          <p:cNvGraphicFramePr>
            <a:graphicFrameLocks noGrp="1" noChangeAspect="1"/>
          </p:cNvGraphicFramePr>
          <p:nvPr>
            <p:ph idx="1"/>
            <p:extLst>
              <p:ext uri="{D42A27DB-BD31-4B8C-83A1-F6EECF244321}">
                <p14:modId xmlns:p14="http://schemas.microsoft.com/office/powerpoint/2010/main" val="3013411829"/>
              </p:ext>
            </p:extLst>
          </p:nvPr>
        </p:nvGraphicFramePr>
        <p:xfrm>
          <a:off x="2681057" y="1367627"/>
          <a:ext cx="5078027" cy="6550347"/>
        </p:xfrm>
        <a:graphic>
          <a:graphicData uri="http://schemas.openxmlformats.org/presentationml/2006/ole">
            <mc:AlternateContent xmlns:mc="http://schemas.openxmlformats.org/markup-compatibility/2006">
              <mc:Choice xmlns:v="urn:schemas-microsoft-com:vml" Requires="v">
                <p:oleObj spid="_x0000_s4097"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2681057" y="1367627"/>
                        <a:ext cx="5078027" cy="6550347"/>
                      </a:xfrm>
                      <a:prstGeom prst="rect">
                        <a:avLst/>
                      </a:prstGeom>
                    </p:spPr>
                  </p:pic>
                </p:oleObj>
              </mc:Fallback>
            </mc:AlternateContent>
          </a:graphicData>
        </a:graphic>
      </p:graphicFrame>
    </p:spTree>
    <p:extLst>
      <p:ext uri="{BB962C8B-B14F-4D97-AF65-F5344CB8AC3E}">
        <p14:creationId xmlns:p14="http://schemas.microsoft.com/office/powerpoint/2010/main" val="421338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BE71-CC61-4E7C-A3BC-8244FB060ACF}"/>
              </a:ext>
            </a:extLst>
          </p:cNvPr>
          <p:cNvSpPr>
            <a:spLocks noGrp="1"/>
          </p:cNvSpPr>
          <p:nvPr>
            <p:ph type="title"/>
          </p:nvPr>
        </p:nvSpPr>
        <p:spPr/>
        <p:txBody>
          <a:bodyPr/>
          <a:lstStyle/>
          <a:p>
            <a:r>
              <a:rPr lang="en-US" dirty="0"/>
              <a:t>STEP 2:  Spreadsheet Entries</a:t>
            </a:r>
          </a:p>
        </p:txBody>
      </p:sp>
      <p:graphicFrame>
        <p:nvGraphicFramePr>
          <p:cNvPr id="8" name="Object 7">
            <a:extLst>
              <a:ext uri="{FF2B5EF4-FFF2-40B4-BE49-F238E27FC236}">
                <a16:creationId xmlns:a16="http://schemas.microsoft.com/office/drawing/2014/main" id="{870749E3-28E6-47AE-8729-A1C810CFBC6C}"/>
              </a:ext>
            </a:extLst>
          </p:cNvPr>
          <p:cNvGraphicFramePr>
            <a:graphicFrameLocks noChangeAspect="1"/>
          </p:cNvGraphicFramePr>
          <p:nvPr>
            <p:extLst>
              <p:ext uri="{D42A27DB-BD31-4B8C-83A1-F6EECF244321}">
                <p14:modId xmlns:p14="http://schemas.microsoft.com/office/powerpoint/2010/main" val="3909835576"/>
              </p:ext>
            </p:extLst>
          </p:nvPr>
        </p:nvGraphicFramePr>
        <p:xfrm>
          <a:off x="3316689" y="1340575"/>
          <a:ext cx="5090464" cy="5418137"/>
        </p:xfrm>
        <a:graphic>
          <a:graphicData uri="http://schemas.openxmlformats.org/presentationml/2006/ole">
            <mc:AlternateContent xmlns:mc="http://schemas.openxmlformats.org/markup-compatibility/2006">
              <mc:Choice xmlns:v="urn:schemas-microsoft-com:vml" Requires="v">
                <p:oleObj spid="_x0000_s5121" name="Worksheet" r:id="rId4" imgW="7246726" imgH="9654509" progId="Excel.Sheet.12">
                  <p:embed/>
                </p:oleObj>
              </mc:Choice>
              <mc:Fallback>
                <p:oleObj name="Worksheet" r:id="rId4" imgW="7246726" imgH="9654509" progId="Excel.Sheet.12">
                  <p:embed/>
                  <p:pic>
                    <p:nvPicPr>
                      <p:cNvPr id="0" name=""/>
                      <p:cNvPicPr/>
                      <p:nvPr/>
                    </p:nvPicPr>
                    <p:blipFill>
                      <a:blip r:embed="rId5"/>
                      <a:stretch>
                        <a:fillRect/>
                      </a:stretch>
                    </p:blipFill>
                    <p:spPr>
                      <a:xfrm>
                        <a:off x="3316689" y="1340575"/>
                        <a:ext cx="5090464" cy="5418137"/>
                      </a:xfrm>
                      <a:prstGeom prst="rect">
                        <a:avLst/>
                      </a:prstGeom>
                    </p:spPr>
                  </p:pic>
                </p:oleObj>
              </mc:Fallback>
            </mc:AlternateContent>
          </a:graphicData>
        </a:graphic>
      </p:graphicFrame>
    </p:spTree>
    <p:extLst>
      <p:ext uri="{BB962C8B-B14F-4D97-AF65-F5344CB8AC3E}">
        <p14:creationId xmlns:p14="http://schemas.microsoft.com/office/powerpoint/2010/main" val="425474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DAA3-1848-43FD-B1B3-3AB7836666CE}"/>
              </a:ext>
            </a:extLst>
          </p:cNvPr>
          <p:cNvSpPr>
            <a:spLocks noGrp="1"/>
          </p:cNvSpPr>
          <p:nvPr>
            <p:ph type="title"/>
          </p:nvPr>
        </p:nvSpPr>
        <p:spPr/>
        <p:txBody>
          <a:bodyPr>
            <a:normAutofit fontScale="90000"/>
          </a:bodyPr>
          <a:lstStyle/>
          <a:p>
            <a:r>
              <a:rPr lang="en-US" dirty="0"/>
              <a:t>STEP 3:  </a:t>
            </a:r>
            <a:r>
              <a:rPr lang="en-US" sz="3600" dirty="0">
                <a:effectLst/>
                <a:latin typeface="Century Gothic" panose="020B0502020202020204" pitchFamily="34" charset="0"/>
                <a:ea typeface="Calibri" panose="020F0502020204030204" pitchFamily="34" charset="0"/>
                <a:cs typeface="Times New Roman" panose="02020603050405020304" pitchFamily="18" charset="0"/>
              </a:rPr>
              <a:t>Start the next available column with all the information about the individual most likely to lead you to a successful conclusion. </a:t>
            </a:r>
            <a:endParaRPr lang="en-US" sz="3600" dirty="0"/>
          </a:p>
        </p:txBody>
      </p:sp>
      <p:sp>
        <p:nvSpPr>
          <p:cNvPr id="3" name="Content Placeholder 2">
            <a:extLst>
              <a:ext uri="{FF2B5EF4-FFF2-40B4-BE49-F238E27FC236}">
                <a16:creationId xmlns:a16="http://schemas.microsoft.com/office/drawing/2014/main" id="{1C911FF2-AAC9-4F3C-870B-D27A0028D96B}"/>
              </a:ext>
            </a:extLst>
          </p:cNvPr>
          <p:cNvSpPr>
            <a:spLocks noGrp="1"/>
          </p:cNvSpPr>
          <p:nvPr>
            <p:ph idx="1"/>
          </p:nvPr>
        </p:nvSpPr>
        <p:spPr>
          <a:xfrm>
            <a:off x="838200" y="2305019"/>
            <a:ext cx="10515600" cy="4351338"/>
          </a:xfrm>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dirty="0">
                <a:effectLst/>
                <a:latin typeface="Century Gothic" panose="020B0502020202020204" pitchFamily="34" charset="0"/>
                <a:ea typeface="Calibri" panose="020F0502020204030204" pitchFamily="34" charset="0"/>
                <a:cs typeface="Times New Roman" panose="02020603050405020304" pitchFamily="18" charset="0"/>
              </a:rPr>
              <a:t>In my case, this was Garret Marsh.</a:t>
            </a:r>
          </a:p>
          <a:p>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Locate this individual’s parents through the appropriate records</a:t>
            </a:r>
          </a:p>
          <a:p>
            <a:pPr marL="342900" marR="0" lvl="0" indent="-342900">
              <a:lnSpc>
                <a:spcPct val="107000"/>
              </a:lnSpc>
              <a:spcBef>
                <a:spcPts val="0"/>
              </a:spcBef>
              <a:spcAft>
                <a:spcPts val="0"/>
              </a:spcAft>
              <a:buFont typeface="+mj-lt"/>
              <a:buAutoNum type="arabi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Enter all the information found on your spreadsheet</a:t>
            </a:r>
          </a:p>
          <a:p>
            <a:pPr marL="342900" marR="0" lvl="0" indent="-342900">
              <a:lnSpc>
                <a:spcPct val="107000"/>
              </a:lnSpc>
              <a:spcBef>
                <a:spcPts val="0"/>
              </a:spcBef>
              <a:spcAft>
                <a:spcPts val="0"/>
              </a:spcAft>
              <a:buFont typeface="+mj-lt"/>
              <a:buAutoNum type="arabi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U. S. Social Security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Marriage Record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1880 Census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1900 Census</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1910 Census</a:t>
            </a: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1920 Census</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1930 Census</a:t>
            </a:r>
          </a:p>
          <a:p>
            <a:pPr marL="742950" marR="0" lvl="1" indent="-285750">
              <a:lnSpc>
                <a:spcPct val="107000"/>
              </a:lnSpc>
              <a:spcBef>
                <a:spcPts val="0"/>
              </a:spcBef>
              <a:spcAft>
                <a:spcPts val="0"/>
              </a:spcAft>
              <a:buFont typeface="+mj-lt"/>
              <a:buAutoNum type="alphaLcPeriod"/>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Railroad Retirement Record</a:t>
            </a:r>
          </a:p>
          <a:p>
            <a:pPr marL="742950" marR="0" lvl="1" indent="-285750">
              <a:lnSpc>
                <a:spcPct val="107000"/>
              </a:lnSpc>
              <a:spcBef>
                <a:spcPts val="0"/>
              </a:spcBef>
              <a:spcAft>
                <a:spcPts val="0"/>
              </a:spcAft>
              <a:buFont typeface="+mj-lt"/>
              <a:buAutoNum type="alphaLcPeriod"/>
            </a:pPr>
            <a:r>
              <a:rPr lang="en-US" sz="1400" dirty="0">
                <a:latin typeface="Century Gothic" panose="020B0502020202020204" pitchFamily="34" charset="0"/>
                <a:ea typeface="Calibri" panose="020F0502020204030204" pitchFamily="34" charset="0"/>
                <a:cs typeface="Times New Roman" panose="02020603050405020304" pitchFamily="18" charset="0"/>
              </a:rPr>
              <a:t>Find A Grave Information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319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2CFF-81CA-4594-B0F4-7FC520B7C9AC}"/>
              </a:ext>
            </a:extLst>
          </p:cNvPr>
          <p:cNvSpPr>
            <a:spLocks noGrp="1"/>
          </p:cNvSpPr>
          <p:nvPr>
            <p:ph type="title"/>
          </p:nvPr>
        </p:nvSpPr>
        <p:spPr/>
        <p:txBody>
          <a:bodyPr/>
          <a:lstStyle/>
          <a:p>
            <a:r>
              <a:rPr lang="en-US" dirty="0"/>
              <a:t>STEP 3:  U. S. Social Security Applications</a:t>
            </a:r>
          </a:p>
        </p:txBody>
      </p:sp>
      <p:graphicFrame>
        <p:nvGraphicFramePr>
          <p:cNvPr id="4" name="Object 3">
            <a:extLst>
              <a:ext uri="{FF2B5EF4-FFF2-40B4-BE49-F238E27FC236}">
                <a16:creationId xmlns:a16="http://schemas.microsoft.com/office/drawing/2014/main" id="{5CF431A8-EF09-449F-924F-3B8F06088CAC}"/>
              </a:ext>
            </a:extLst>
          </p:cNvPr>
          <p:cNvGraphicFramePr>
            <a:graphicFrameLocks noChangeAspect="1"/>
          </p:cNvGraphicFramePr>
          <p:nvPr>
            <p:extLst>
              <p:ext uri="{D42A27DB-BD31-4B8C-83A1-F6EECF244321}">
                <p14:modId xmlns:p14="http://schemas.microsoft.com/office/powerpoint/2010/main" val="1382055027"/>
              </p:ext>
            </p:extLst>
          </p:nvPr>
        </p:nvGraphicFramePr>
        <p:xfrm>
          <a:off x="3063565" y="1550894"/>
          <a:ext cx="5592163" cy="7779718"/>
        </p:xfrm>
        <a:graphic>
          <a:graphicData uri="http://schemas.openxmlformats.org/presentationml/2006/ole">
            <mc:AlternateContent xmlns:mc="http://schemas.openxmlformats.org/markup-compatibility/2006">
              <mc:Choice xmlns:v="urn:schemas-microsoft-com:vml" Requires="v">
                <p:oleObj spid="_x0000_s6145"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3063565" y="1550894"/>
                        <a:ext cx="5592163" cy="7779718"/>
                      </a:xfrm>
                      <a:prstGeom prst="rect">
                        <a:avLst/>
                      </a:prstGeom>
                    </p:spPr>
                  </p:pic>
                </p:oleObj>
              </mc:Fallback>
            </mc:AlternateContent>
          </a:graphicData>
        </a:graphic>
      </p:graphicFrame>
    </p:spTree>
    <p:extLst>
      <p:ext uri="{BB962C8B-B14F-4D97-AF65-F5344CB8AC3E}">
        <p14:creationId xmlns:p14="http://schemas.microsoft.com/office/powerpoint/2010/main" val="243314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2D49-F5F6-407D-80B0-72EB3C82C9FF}"/>
              </a:ext>
            </a:extLst>
          </p:cNvPr>
          <p:cNvSpPr>
            <a:spLocks noGrp="1"/>
          </p:cNvSpPr>
          <p:nvPr>
            <p:ph type="title"/>
          </p:nvPr>
        </p:nvSpPr>
        <p:spPr/>
        <p:txBody>
          <a:bodyPr/>
          <a:lstStyle/>
          <a:p>
            <a:r>
              <a:rPr lang="en-US" dirty="0"/>
              <a:t>STEP 3:  Marriage Record</a:t>
            </a:r>
          </a:p>
        </p:txBody>
      </p:sp>
      <p:graphicFrame>
        <p:nvGraphicFramePr>
          <p:cNvPr id="5" name="Object 4">
            <a:extLst>
              <a:ext uri="{FF2B5EF4-FFF2-40B4-BE49-F238E27FC236}">
                <a16:creationId xmlns:a16="http://schemas.microsoft.com/office/drawing/2014/main" id="{E49F2148-5013-46C3-881C-EC88A212052B}"/>
              </a:ext>
            </a:extLst>
          </p:cNvPr>
          <p:cNvGraphicFramePr>
            <a:graphicFrameLocks noChangeAspect="1"/>
          </p:cNvGraphicFramePr>
          <p:nvPr>
            <p:extLst>
              <p:ext uri="{D42A27DB-BD31-4B8C-83A1-F6EECF244321}">
                <p14:modId xmlns:p14="http://schemas.microsoft.com/office/powerpoint/2010/main" val="1428361252"/>
              </p:ext>
            </p:extLst>
          </p:nvPr>
        </p:nvGraphicFramePr>
        <p:xfrm>
          <a:off x="1288032" y="1690688"/>
          <a:ext cx="8184441" cy="10588487"/>
        </p:xfrm>
        <a:graphic>
          <a:graphicData uri="http://schemas.openxmlformats.org/presentationml/2006/ole">
            <mc:AlternateContent xmlns:mc="http://schemas.openxmlformats.org/markup-compatibility/2006">
              <mc:Choice xmlns:v="urn:schemas-microsoft-com:vml" Requires="v">
                <p:oleObj spid="_x0000_s7169"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288032" y="1690688"/>
                        <a:ext cx="8184441" cy="10588487"/>
                      </a:xfrm>
                      <a:prstGeom prst="rect">
                        <a:avLst/>
                      </a:prstGeom>
                    </p:spPr>
                  </p:pic>
                </p:oleObj>
              </mc:Fallback>
            </mc:AlternateContent>
          </a:graphicData>
        </a:graphic>
      </p:graphicFrame>
    </p:spTree>
    <p:extLst>
      <p:ext uri="{BB962C8B-B14F-4D97-AF65-F5344CB8AC3E}">
        <p14:creationId xmlns:p14="http://schemas.microsoft.com/office/powerpoint/2010/main" val="1957583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2D9-CCE6-4C16-9ED2-8348C59C285A}"/>
              </a:ext>
            </a:extLst>
          </p:cNvPr>
          <p:cNvSpPr>
            <a:spLocks noGrp="1"/>
          </p:cNvSpPr>
          <p:nvPr>
            <p:ph type="title"/>
          </p:nvPr>
        </p:nvSpPr>
        <p:spPr/>
        <p:txBody>
          <a:bodyPr/>
          <a:lstStyle/>
          <a:p>
            <a:r>
              <a:rPr lang="en-US" dirty="0"/>
              <a:t>STEP 3:  Census Records</a:t>
            </a:r>
          </a:p>
        </p:txBody>
      </p:sp>
      <p:sp>
        <p:nvSpPr>
          <p:cNvPr id="3" name="Content Placeholder 2">
            <a:extLst>
              <a:ext uri="{FF2B5EF4-FFF2-40B4-BE49-F238E27FC236}">
                <a16:creationId xmlns:a16="http://schemas.microsoft.com/office/drawing/2014/main" id="{65590FBC-6727-4268-9344-8B9E82FA7226}"/>
              </a:ext>
            </a:extLst>
          </p:cNvPr>
          <p:cNvSpPr>
            <a:spLocks noGrp="1"/>
          </p:cNvSpPr>
          <p:nvPr>
            <p:ph idx="1"/>
          </p:nvPr>
        </p:nvSpPr>
        <p:spPr>
          <a:xfrm>
            <a:off x="838200" y="1825625"/>
            <a:ext cx="10515600" cy="4761606"/>
          </a:xfrm>
        </p:spPr>
        <p:txBody>
          <a:bodyPr>
            <a:normAutofit/>
          </a:bodyPr>
          <a:lstStyle/>
          <a:p>
            <a:r>
              <a:rPr lang="en-US" dirty="0"/>
              <a:t>1880 Census – Pickaway County, Ohio</a:t>
            </a:r>
          </a:p>
          <a:p>
            <a:endParaRPr lang="en-US" dirty="0"/>
          </a:p>
          <a:p>
            <a:endParaRPr lang="en-US" dirty="0"/>
          </a:p>
          <a:p>
            <a:endParaRPr lang="en-US" dirty="0"/>
          </a:p>
          <a:p>
            <a:endParaRPr lang="en-US" dirty="0"/>
          </a:p>
          <a:p>
            <a:r>
              <a:rPr lang="en-US" dirty="0"/>
              <a:t>1900 Census – Scioto County, Ohio</a:t>
            </a:r>
          </a:p>
          <a:p>
            <a:endParaRPr lang="en-US" dirty="0"/>
          </a:p>
        </p:txBody>
      </p:sp>
      <p:pic>
        <p:nvPicPr>
          <p:cNvPr id="5" name="Picture 4">
            <a:extLst>
              <a:ext uri="{FF2B5EF4-FFF2-40B4-BE49-F238E27FC236}">
                <a16:creationId xmlns:a16="http://schemas.microsoft.com/office/drawing/2014/main" id="{77FB4DAC-441F-4D08-B1D6-BBFCD23FD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20" y="2507471"/>
            <a:ext cx="10751313" cy="1133932"/>
          </a:xfrm>
          <a:prstGeom prst="rect">
            <a:avLst/>
          </a:prstGeom>
        </p:spPr>
      </p:pic>
      <p:pic>
        <p:nvPicPr>
          <p:cNvPr id="7" name="Picture 6">
            <a:extLst>
              <a:ext uri="{FF2B5EF4-FFF2-40B4-BE49-F238E27FC236}">
                <a16:creationId xmlns:a16="http://schemas.microsoft.com/office/drawing/2014/main" id="{3976F496-1EBE-4067-81F9-48D0D7465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19" y="4875290"/>
            <a:ext cx="10751313" cy="1156905"/>
          </a:xfrm>
          <a:prstGeom prst="rect">
            <a:avLst/>
          </a:prstGeom>
        </p:spPr>
      </p:pic>
    </p:spTree>
    <p:extLst>
      <p:ext uri="{BB962C8B-B14F-4D97-AF65-F5344CB8AC3E}">
        <p14:creationId xmlns:p14="http://schemas.microsoft.com/office/powerpoint/2010/main" val="114520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D09B-D17C-4170-8DCB-51887FF4158C}"/>
              </a:ext>
            </a:extLst>
          </p:cNvPr>
          <p:cNvSpPr>
            <a:spLocks noGrp="1"/>
          </p:cNvSpPr>
          <p:nvPr>
            <p:ph type="title"/>
          </p:nvPr>
        </p:nvSpPr>
        <p:spPr/>
        <p:txBody>
          <a:bodyPr/>
          <a:lstStyle/>
          <a:p>
            <a:r>
              <a:rPr lang="en-US" dirty="0"/>
              <a:t>STEP 3:	Census Records</a:t>
            </a:r>
          </a:p>
        </p:txBody>
      </p:sp>
      <p:sp>
        <p:nvSpPr>
          <p:cNvPr id="3" name="Content Placeholder 2">
            <a:extLst>
              <a:ext uri="{FF2B5EF4-FFF2-40B4-BE49-F238E27FC236}">
                <a16:creationId xmlns:a16="http://schemas.microsoft.com/office/drawing/2014/main" id="{2C79BB82-E844-4171-945F-7CC0F6954159}"/>
              </a:ext>
            </a:extLst>
          </p:cNvPr>
          <p:cNvSpPr>
            <a:spLocks noGrp="1"/>
          </p:cNvSpPr>
          <p:nvPr>
            <p:ph idx="1"/>
          </p:nvPr>
        </p:nvSpPr>
        <p:spPr>
          <a:xfrm>
            <a:off x="838200" y="1825624"/>
            <a:ext cx="10515600" cy="5032375"/>
          </a:xfrm>
        </p:spPr>
        <p:txBody>
          <a:bodyPr/>
          <a:lstStyle/>
          <a:p>
            <a:r>
              <a:rPr lang="en-US" dirty="0"/>
              <a:t>1910 Census – Ross County, OH</a:t>
            </a:r>
          </a:p>
          <a:p>
            <a:endParaRPr lang="en-US" dirty="0"/>
          </a:p>
          <a:p>
            <a:endParaRPr lang="en-US" dirty="0"/>
          </a:p>
          <a:p>
            <a:r>
              <a:rPr lang="en-US" dirty="0"/>
              <a:t>1920 Census – Scioto County, OH</a:t>
            </a:r>
          </a:p>
          <a:p>
            <a:endParaRPr lang="en-US" dirty="0"/>
          </a:p>
          <a:p>
            <a:endParaRPr lang="en-US" dirty="0"/>
          </a:p>
          <a:p>
            <a:r>
              <a:rPr lang="en-US" dirty="0"/>
              <a:t>1930 Census – Scioto County, OH</a:t>
            </a:r>
          </a:p>
          <a:p>
            <a:endParaRPr lang="en-US" dirty="0"/>
          </a:p>
        </p:txBody>
      </p:sp>
      <p:pic>
        <p:nvPicPr>
          <p:cNvPr id="5" name="Picture 4">
            <a:extLst>
              <a:ext uri="{FF2B5EF4-FFF2-40B4-BE49-F238E27FC236}">
                <a16:creationId xmlns:a16="http://schemas.microsoft.com/office/drawing/2014/main" id="{B733CB78-30F3-4999-A647-107B76349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98" y="2303575"/>
            <a:ext cx="11635273" cy="1049195"/>
          </a:xfrm>
          <a:prstGeom prst="rect">
            <a:avLst/>
          </a:prstGeom>
        </p:spPr>
      </p:pic>
      <p:pic>
        <p:nvPicPr>
          <p:cNvPr id="7" name="Picture 6">
            <a:extLst>
              <a:ext uri="{FF2B5EF4-FFF2-40B4-BE49-F238E27FC236}">
                <a16:creationId xmlns:a16="http://schemas.microsoft.com/office/drawing/2014/main" id="{D19F933F-957E-452C-AEBE-312725108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98" y="3743677"/>
            <a:ext cx="11635273" cy="1218106"/>
          </a:xfrm>
          <a:prstGeom prst="rect">
            <a:avLst/>
          </a:prstGeom>
        </p:spPr>
      </p:pic>
      <p:pic>
        <p:nvPicPr>
          <p:cNvPr id="9" name="Picture 8">
            <a:extLst>
              <a:ext uri="{FF2B5EF4-FFF2-40B4-BE49-F238E27FC236}">
                <a16:creationId xmlns:a16="http://schemas.microsoft.com/office/drawing/2014/main" id="{D04C5A48-AAF3-41A6-AF47-5919FF752A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98" y="5338694"/>
            <a:ext cx="11635273" cy="1048405"/>
          </a:xfrm>
          <a:prstGeom prst="rect">
            <a:avLst/>
          </a:prstGeom>
        </p:spPr>
      </p:pic>
    </p:spTree>
    <p:extLst>
      <p:ext uri="{BB962C8B-B14F-4D97-AF65-F5344CB8AC3E}">
        <p14:creationId xmlns:p14="http://schemas.microsoft.com/office/powerpoint/2010/main" val="358652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696E-7D02-41F1-A581-1F32462654C8}"/>
              </a:ext>
            </a:extLst>
          </p:cNvPr>
          <p:cNvSpPr>
            <a:spLocks noGrp="1"/>
          </p:cNvSpPr>
          <p:nvPr>
            <p:ph type="title"/>
          </p:nvPr>
        </p:nvSpPr>
        <p:spPr/>
        <p:txBody>
          <a:bodyPr/>
          <a:lstStyle/>
          <a:p>
            <a:r>
              <a:rPr lang="en-US" dirty="0">
                <a:latin typeface="Century Gothic" panose="020B0502020202020204" pitchFamily="34" charset="0"/>
              </a:rPr>
              <a:t>AGENDA</a:t>
            </a:r>
          </a:p>
        </p:txBody>
      </p:sp>
      <p:sp>
        <p:nvSpPr>
          <p:cNvPr id="3" name="Content Placeholder 2">
            <a:extLst>
              <a:ext uri="{FF2B5EF4-FFF2-40B4-BE49-F238E27FC236}">
                <a16:creationId xmlns:a16="http://schemas.microsoft.com/office/drawing/2014/main" id="{074E306C-9220-4C1A-BEB4-B6F637DADE8F}"/>
              </a:ext>
            </a:extLst>
          </p:cNvPr>
          <p:cNvSpPr>
            <a:spLocks noGrp="1"/>
          </p:cNvSpPr>
          <p:nvPr>
            <p:ph idx="1"/>
          </p:nvPr>
        </p:nvSpPr>
        <p:spPr/>
        <p:txBody>
          <a:bodyPr>
            <a:normAutofit lnSpcReduction="10000"/>
          </a:bodyPr>
          <a:lstStyle/>
          <a:p>
            <a:r>
              <a:rPr lang="en-US" dirty="0">
                <a:latin typeface="Century Gothic" panose="020B0502020202020204" pitchFamily="34" charset="0"/>
              </a:rPr>
              <a:t>Steps</a:t>
            </a:r>
          </a:p>
          <a:p>
            <a:pPr lvl="1"/>
            <a:r>
              <a:rPr lang="en-US" dirty="0">
                <a:latin typeface="Century Gothic" panose="020B0502020202020204" pitchFamily="34" charset="0"/>
              </a:rPr>
              <a:t>Find all the information </a:t>
            </a:r>
            <a:r>
              <a:rPr lang="en-US" dirty="0">
                <a:effectLst/>
                <a:latin typeface="Century Gothic" panose="020B0502020202020204" pitchFamily="34" charset="0"/>
                <a:ea typeface="Calibri" panose="020F0502020204030204" pitchFamily="34" charset="0"/>
                <a:cs typeface="Times New Roman" panose="02020603050405020304" pitchFamily="18" charset="0"/>
              </a:rPr>
              <a:t>available for the individual you are pursuing and their family</a:t>
            </a: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Prepare a family group sheet of this individual to refer to when trying to locate documentation.</a:t>
            </a:r>
          </a:p>
          <a:p>
            <a:pPr lvl="1"/>
            <a:r>
              <a:rPr lang="en-US" dirty="0">
                <a:latin typeface="Century Gothic" panose="020B0502020202020204" pitchFamily="34" charset="0"/>
                <a:ea typeface="Calibri" panose="020F0502020204030204" pitchFamily="34" charset="0"/>
                <a:cs typeface="Times New Roman" panose="02020603050405020304" pitchFamily="18" charset="0"/>
              </a:rPr>
              <a:t>Start your spreadsheet with the individual you are pursuing and enter all pertinent information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Start the next available column with all the information about the individual most likely to lead you to a successful conclusion.  In my case, this was Garret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Records found for Harrison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entury Gothic" panose="020B0502020202020204" pitchFamily="34" charset="0"/>
                <a:ea typeface="Calibri" panose="020F0502020204030204" pitchFamily="34" charset="0"/>
                <a:cs typeface="Times New Roman" panose="02020603050405020304" pitchFamily="18" charset="0"/>
              </a:rPr>
              <a:t>Records found for George W. and Ettie Marsh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9768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3F56-A6E5-49B4-897E-7141A410DCC1}"/>
              </a:ext>
            </a:extLst>
          </p:cNvPr>
          <p:cNvSpPr>
            <a:spLocks noGrp="1"/>
          </p:cNvSpPr>
          <p:nvPr>
            <p:ph type="title"/>
          </p:nvPr>
        </p:nvSpPr>
        <p:spPr/>
        <p:txBody>
          <a:bodyPr/>
          <a:lstStyle/>
          <a:p>
            <a:r>
              <a:rPr lang="en-US" dirty="0"/>
              <a:t>STEP 3:  </a:t>
            </a:r>
            <a:r>
              <a:rPr lang="en-US" sz="4000" dirty="0"/>
              <a:t>U. S. Railroad Retirement Pension Index</a:t>
            </a:r>
          </a:p>
        </p:txBody>
      </p:sp>
      <p:graphicFrame>
        <p:nvGraphicFramePr>
          <p:cNvPr id="4" name="Object 3">
            <a:extLst>
              <a:ext uri="{FF2B5EF4-FFF2-40B4-BE49-F238E27FC236}">
                <a16:creationId xmlns:a16="http://schemas.microsoft.com/office/drawing/2014/main" id="{7563AA04-D4FD-4096-A99F-605CF3B3617E}"/>
              </a:ext>
            </a:extLst>
          </p:cNvPr>
          <p:cNvGraphicFramePr>
            <a:graphicFrameLocks noChangeAspect="1"/>
          </p:cNvGraphicFramePr>
          <p:nvPr>
            <p:extLst>
              <p:ext uri="{D42A27DB-BD31-4B8C-83A1-F6EECF244321}">
                <p14:modId xmlns:p14="http://schemas.microsoft.com/office/powerpoint/2010/main" val="773857905"/>
              </p:ext>
            </p:extLst>
          </p:nvPr>
        </p:nvGraphicFramePr>
        <p:xfrm>
          <a:off x="1199256" y="1891713"/>
          <a:ext cx="5242498" cy="7298939"/>
        </p:xfrm>
        <a:graphic>
          <a:graphicData uri="http://schemas.openxmlformats.org/presentationml/2006/ole">
            <mc:AlternateContent xmlns:mc="http://schemas.openxmlformats.org/markup-compatibility/2006">
              <mc:Choice xmlns:v="urn:schemas-microsoft-com:vml" Requires="v">
                <p:oleObj spid="_x0000_s8193"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199256" y="1891713"/>
                        <a:ext cx="5242498" cy="7298939"/>
                      </a:xfrm>
                      <a:prstGeom prst="rect">
                        <a:avLst/>
                      </a:prstGeom>
                    </p:spPr>
                  </p:pic>
                </p:oleObj>
              </mc:Fallback>
            </mc:AlternateContent>
          </a:graphicData>
        </a:graphic>
      </p:graphicFrame>
    </p:spTree>
    <p:extLst>
      <p:ext uri="{BB962C8B-B14F-4D97-AF65-F5344CB8AC3E}">
        <p14:creationId xmlns:p14="http://schemas.microsoft.com/office/powerpoint/2010/main" val="402205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BDFC-9547-4F3A-8B9B-C256672F54C6}"/>
              </a:ext>
            </a:extLst>
          </p:cNvPr>
          <p:cNvSpPr>
            <a:spLocks noGrp="1"/>
          </p:cNvSpPr>
          <p:nvPr>
            <p:ph type="title"/>
          </p:nvPr>
        </p:nvSpPr>
        <p:spPr/>
        <p:txBody>
          <a:bodyPr/>
          <a:lstStyle/>
          <a:p>
            <a:r>
              <a:rPr lang="en-US" dirty="0"/>
              <a:t>STEP 3:	Find A Grave</a:t>
            </a:r>
          </a:p>
        </p:txBody>
      </p:sp>
      <p:graphicFrame>
        <p:nvGraphicFramePr>
          <p:cNvPr id="4" name="Content Placeholder 3">
            <a:extLst>
              <a:ext uri="{FF2B5EF4-FFF2-40B4-BE49-F238E27FC236}">
                <a16:creationId xmlns:a16="http://schemas.microsoft.com/office/drawing/2014/main" id="{4D084BA0-E1D0-429F-8CE5-30F5FF133803}"/>
              </a:ext>
            </a:extLst>
          </p:cNvPr>
          <p:cNvGraphicFramePr>
            <a:graphicFrameLocks noGrp="1" noChangeAspect="1"/>
          </p:cNvGraphicFramePr>
          <p:nvPr>
            <p:ph idx="1"/>
            <p:extLst>
              <p:ext uri="{D42A27DB-BD31-4B8C-83A1-F6EECF244321}">
                <p14:modId xmlns:p14="http://schemas.microsoft.com/office/powerpoint/2010/main" val="1889903855"/>
              </p:ext>
            </p:extLst>
          </p:nvPr>
        </p:nvGraphicFramePr>
        <p:xfrm>
          <a:off x="2078423" y="1612560"/>
          <a:ext cx="4017578" cy="6952942"/>
        </p:xfrm>
        <a:graphic>
          <a:graphicData uri="http://schemas.openxmlformats.org/presentationml/2006/ole">
            <mc:AlternateContent xmlns:mc="http://schemas.openxmlformats.org/markup-compatibility/2006">
              <mc:Choice xmlns:v="urn:schemas-microsoft-com:vml" Requires="v">
                <p:oleObj spid="_x0000_s9217"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2078423" y="1612560"/>
                        <a:ext cx="4017578" cy="6952942"/>
                      </a:xfrm>
                      <a:prstGeom prst="rect">
                        <a:avLst/>
                      </a:prstGeom>
                    </p:spPr>
                  </p:pic>
                </p:oleObj>
              </mc:Fallback>
            </mc:AlternateContent>
          </a:graphicData>
        </a:graphic>
      </p:graphicFrame>
    </p:spTree>
    <p:extLst>
      <p:ext uri="{BB962C8B-B14F-4D97-AF65-F5344CB8AC3E}">
        <p14:creationId xmlns:p14="http://schemas.microsoft.com/office/powerpoint/2010/main" val="575933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AC5A-CD63-46D4-ACF7-E8B12052B26C}"/>
              </a:ext>
            </a:extLst>
          </p:cNvPr>
          <p:cNvSpPr>
            <a:spLocks noGrp="1"/>
          </p:cNvSpPr>
          <p:nvPr>
            <p:ph type="title"/>
          </p:nvPr>
        </p:nvSpPr>
        <p:spPr/>
        <p:txBody>
          <a:bodyPr/>
          <a:lstStyle/>
          <a:p>
            <a:r>
              <a:rPr lang="en-US" dirty="0"/>
              <a:t>STEP 3:	FAMILY GROUP SHEET</a:t>
            </a:r>
          </a:p>
        </p:txBody>
      </p:sp>
      <p:graphicFrame>
        <p:nvGraphicFramePr>
          <p:cNvPr id="7" name="Content Placeholder 6">
            <a:extLst>
              <a:ext uri="{FF2B5EF4-FFF2-40B4-BE49-F238E27FC236}">
                <a16:creationId xmlns:a16="http://schemas.microsoft.com/office/drawing/2014/main" id="{032351EC-497F-4F2C-99D2-4A0EA7EAD7B1}"/>
              </a:ext>
            </a:extLst>
          </p:cNvPr>
          <p:cNvGraphicFramePr>
            <a:graphicFrameLocks noGrp="1" noChangeAspect="1"/>
          </p:cNvGraphicFramePr>
          <p:nvPr>
            <p:ph idx="1"/>
            <p:extLst>
              <p:ext uri="{D42A27DB-BD31-4B8C-83A1-F6EECF244321}">
                <p14:modId xmlns:p14="http://schemas.microsoft.com/office/powerpoint/2010/main" val="618988290"/>
              </p:ext>
            </p:extLst>
          </p:nvPr>
        </p:nvGraphicFramePr>
        <p:xfrm>
          <a:off x="2140567" y="1455937"/>
          <a:ext cx="7628584" cy="7510781"/>
        </p:xfrm>
        <a:graphic>
          <a:graphicData uri="http://schemas.openxmlformats.org/presentationml/2006/ole">
            <mc:AlternateContent xmlns:mc="http://schemas.openxmlformats.org/markup-compatibility/2006">
              <mc:Choice xmlns:v="urn:schemas-microsoft-com:vml" Requires="v">
                <p:oleObj spid="_x0000_s10241"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2140567" y="1455937"/>
                        <a:ext cx="7628584" cy="7510781"/>
                      </a:xfrm>
                      <a:prstGeom prst="rect">
                        <a:avLst/>
                      </a:prstGeom>
                    </p:spPr>
                  </p:pic>
                </p:oleObj>
              </mc:Fallback>
            </mc:AlternateContent>
          </a:graphicData>
        </a:graphic>
      </p:graphicFrame>
    </p:spTree>
    <p:extLst>
      <p:ext uri="{BB962C8B-B14F-4D97-AF65-F5344CB8AC3E}">
        <p14:creationId xmlns:p14="http://schemas.microsoft.com/office/powerpoint/2010/main" val="318276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2338-49B0-46D6-80F0-99D468302432}"/>
              </a:ext>
            </a:extLst>
          </p:cNvPr>
          <p:cNvSpPr>
            <a:spLocks noGrp="1"/>
          </p:cNvSpPr>
          <p:nvPr>
            <p:ph type="title"/>
          </p:nvPr>
        </p:nvSpPr>
        <p:spPr/>
        <p:txBody>
          <a:bodyPr/>
          <a:lstStyle/>
          <a:p>
            <a:r>
              <a:rPr lang="en-US" dirty="0"/>
              <a:t>STEP 3:	Spreadsheet Entries</a:t>
            </a:r>
          </a:p>
        </p:txBody>
      </p:sp>
      <p:graphicFrame>
        <p:nvGraphicFramePr>
          <p:cNvPr id="21" name="Content Placeholder 20">
            <a:extLst>
              <a:ext uri="{FF2B5EF4-FFF2-40B4-BE49-F238E27FC236}">
                <a16:creationId xmlns:a16="http://schemas.microsoft.com/office/drawing/2014/main" id="{7A150A9B-2D3A-497D-B728-713EC222D627}"/>
              </a:ext>
            </a:extLst>
          </p:cNvPr>
          <p:cNvGraphicFramePr>
            <a:graphicFrameLocks noGrp="1"/>
          </p:cNvGraphicFramePr>
          <p:nvPr>
            <p:ph idx="1"/>
            <p:extLst>
              <p:ext uri="{D42A27DB-BD31-4B8C-83A1-F6EECF244321}">
                <p14:modId xmlns:p14="http://schemas.microsoft.com/office/powerpoint/2010/main" val="3224676894"/>
              </p:ext>
            </p:extLst>
          </p:nvPr>
        </p:nvGraphicFramePr>
        <p:xfrm>
          <a:off x="1922106" y="1362269"/>
          <a:ext cx="7287208" cy="5495721"/>
        </p:xfrm>
        <a:graphic>
          <a:graphicData uri="http://schemas.openxmlformats.org/drawingml/2006/table">
            <a:tbl>
              <a:tblPr>
                <a:tableStyleId>{5C22544A-7EE6-4342-B048-85BDC9FD1C3A}</a:tableStyleId>
              </a:tblPr>
              <a:tblGrid>
                <a:gridCol w="1259889">
                  <a:extLst>
                    <a:ext uri="{9D8B030D-6E8A-4147-A177-3AD203B41FA5}">
                      <a16:colId xmlns:a16="http://schemas.microsoft.com/office/drawing/2014/main" val="3691161777"/>
                    </a:ext>
                  </a:extLst>
                </a:gridCol>
                <a:gridCol w="1568061">
                  <a:extLst>
                    <a:ext uri="{9D8B030D-6E8A-4147-A177-3AD203B41FA5}">
                      <a16:colId xmlns:a16="http://schemas.microsoft.com/office/drawing/2014/main" val="822522299"/>
                    </a:ext>
                  </a:extLst>
                </a:gridCol>
                <a:gridCol w="3063613">
                  <a:extLst>
                    <a:ext uri="{9D8B030D-6E8A-4147-A177-3AD203B41FA5}">
                      <a16:colId xmlns:a16="http://schemas.microsoft.com/office/drawing/2014/main" val="2326898220"/>
                    </a:ext>
                  </a:extLst>
                </a:gridCol>
                <a:gridCol w="1395645">
                  <a:extLst>
                    <a:ext uri="{9D8B030D-6E8A-4147-A177-3AD203B41FA5}">
                      <a16:colId xmlns:a16="http://schemas.microsoft.com/office/drawing/2014/main" val="1678744143"/>
                    </a:ext>
                  </a:extLst>
                </a:gridCol>
              </a:tblGrid>
              <a:tr h="148533">
                <a:tc gridSpan="4">
                  <a:txBody>
                    <a:bodyPr/>
                    <a:lstStyle/>
                    <a:p>
                      <a:pPr algn="ctr" fontAlgn="b"/>
                      <a:r>
                        <a:rPr lang="en-US" sz="700" u="none" strike="noStrike">
                          <a:effectLst/>
                        </a:rPr>
                        <a:t>George Washington Marsh</a:t>
                      </a:r>
                      <a:endParaRPr lang="en-US" sz="700" b="1"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96974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814930568"/>
                  </a:ext>
                </a:extLst>
              </a:tr>
              <a:tr h="148533">
                <a:tc>
                  <a:txBody>
                    <a:bodyPr/>
                    <a:lstStyle/>
                    <a:p>
                      <a:pPr algn="l" fontAlgn="b"/>
                      <a:r>
                        <a:rPr lang="en-US" sz="700" u="none" strike="noStrike">
                          <a:effectLst/>
                        </a:rPr>
                        <a:t>Born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1842-1847</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660354599"/>
                  </a:ext>
                </a:extLst>
              </a:tr>
              <a:tr h="148533">
                <a:tc>
                  <a:txBody>
                    <a:bodyPr/>
                    <a:lstStyle/>
                    <a:p>
                      <a:pPr algn="l" fontAlgn="b"/>
                      <a:r>
                        <a:rPr lang="en-US" sz="700" u="none" strike="noStrike">
                          <a:effectLst/>
                        </a:rPr>
                        <a:t>Died</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22-Jan-1926</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101112319"/>
                  </a:ext>
                </a:extLst>
              </a:tr>
              <a:tr h="148533">
                <a:tc>
                  <a:txBody>
                    <a:bodyPr/>
                    <a:lstStyle/>
                    <a:p>
                      <a:pPr algn="l" fontAlgn="b"/>
                      <a:r>
                        <a:rPr lang="en-US" sz="700" u="none" strike="noStrike">
                          <a:effectLst/>
                        </a:rPr>
                        <a:t>Married</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Mariah Walling</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bef 7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65440424"/>
                  </a:ext>
                </a:extLst>
              </a:tr>
              <a:tr h="148533">
                <a:tc>
                  <a:txBody>
                    <a:bodyPr/>
                    <a:lstStyle/>
                    <a:p>
                      <a:pPr algn="l" fontAlgn="b"/>
                      <a:r>
                        <a:rPr lang="en-US" sz="700" u="none" strike="noStrike">
                          <a:effectLst/>
                        </a:rPr>
                        <a:t>Children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 Garrett Lafayette</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Locus Grove, Adams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7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152317279"/>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Sarah Ella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2 Jan 1874</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045872581"/>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John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 Nov 1884</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57965148"/>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Mary Ann </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Licking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11 Jan 1889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645473873"/>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464000153"/>
                  </a:ext>
                </a:extLst>
              </a:tr>
              <a:tr h="148533">
                <a:tc gridSpan="3">
                  <a:txBody>
                    <a:bodyPr/>
                    <a:lstStyle/>
                    <a:p>
                      <a:pPr algn="ctr" fontAlgn="b"/>
                      <a:r>
                        <a:rPr lang="en-US" sz="700" u="none" strike="noStrike">
                          <a:effectLst/>
                        </a:rPr>
                        <a:t>1880 Census - Perry Township, Pickaway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083519208"/>
                  </a:ext>
                </a:extLst>
              </a:tr>
              <a:tr h="148533">
                <a:tc>
                  <a:txBody>
                    <a:bodyPr/>
                    <a:lstStyle/>
                    <a:p>
                      <a:pPr algn="l" fontAlgn="b"/>
                      <a:r>
                        <a:rPr lang="en-US" sz="700" u="none" strike="noStrike">
                          <a:effectLst/>
                        </a:rPr>
                        <a:t>   George</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38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Indiana-Indiana-Indiana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162165967"/>
                  </a:ext>
                </a:extLst>
              </a:tr>
              <a:tr h="148533">
                <a:tc>
                  <a:txBody>
                    <a:bodyPr/>
                    <a:lstStyle/>
                    <a:p>
                      <a:pPr algn="l" fontAlgn="b"/>
                      <a:r>
                        <a:rPr lang="en-US" sz="700" u="none" strike="noStrike">
                          <a:effectLst/>
                        </a:rPr>
                        <a:t>   Maria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28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607152806"/>
                  </a:ext>
                </a:extLst>
              </a:tr>
              <a:tr h="148533">
                <a:tc>
                  <a:txBody>
                    <a:bodyPr/>
                    <a:lstStyle/>
                    <a:p>
                      <a:pPr algn="l" fontAlgn="b"/>
                      <a:r>
                        <a:rPr lang="en-US" sz="700" u="none" strike="noStrike">
                          <a:effectLst/>
                        </a:rPr>
                        <a:t>   Garrett</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933068868"/>
                  </a:ext>
                </a:extLst>
              </a:tr>
              <a:tr h="148533">
                <a:tc>
                  <a:txBody>
                    <a:bodyPr/>
                    <a:lstStyle/>
                    <a:p>
                      <a:pPr algn="l" fontAlgn="b"/>
                      <a:r>
                        <a:rPr lang="en-US" sz="700" u="none" strike="noStrike">
                          <a:effectLst/>
                        </a:rPr>
                        <a:t>   Ella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035485057"/>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49921463"/>
                  </a:ext>
                </a:extLst>
              </a:tr>
              <a:tr h="148533">
                <a:tc gridSpan="4">
                  <a:txBody>
                    <a:bodyPr/>
                    <a:lstStyle/>
                    <a:p>
                      <a:pPr algn="ctr" fontAlgn="b"/>
                      <a:r>
                        <a:rPr lang="en-US" sz="700" u="none" strike="noStrike">
                          <a:effectLst/>
                        </a:rPr>
                        <a:t>1900 Census - Valley Township,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6013849"/>
                  </a:ext>
                </a:extLst>
              </a:tr>
              <a:tr h="148533">
                <a:tc>
                  <a:txBody>
                    <a:bodyPr/>
                    <a:lstStyle/>
                    <a:p>
                      <a:pPr algn="l" fontAlgn="b"/>
                      <a:r>
                        <a:rPr lang="en-US" sz="700" u="none" strike="noStrike">
                          <a:effectLst/>
                        </a:rPr>
                        <a:t>   George W.</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Jan 1843</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69070071"/>
                  </a:ext>
                </a:extLst>
              </a:tr>
              <a:tr h="148533">
                <a:tc>
                  <a:txBody>
                    <a:bodyPr/>
                    <a:lstStyle/>
                    <a:p>
                      <a:pPr algn="l" fontAlgn="b"/>
                      <a:r>
                        <a:rPr lang="en-US" sz="700" u="none" strike="noStrike">
                          <a:effectLst/>
                        </a:rPr>
                        <a:t>   Mariah</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50</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Dec 1849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252834936"/>
                  </a:ext>
                </a:extLst>
              </a:tr>
              <a:tr h="148533">
                <a:tc>
                  <a:txBody>
                    <a:bodyPr/>
                    <a:lstStyle/>
                    <a:p>
                      <a:pPr algn="l" fontAlgn="b"/>
                      <a:r>
                        <a:rPr lang="en-US" sz="700" u="none" strike="noStrike">
                          <a:effectLst/>
                        </a:rPr>
                        <a:t>   Garrett L.</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28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Mar 1872</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37915418"/>
                  </a:ext>
                </a:extLst>
              </a:tr>
              <a:tr h="148533">
                <a:tc>
                  <a:txBody>
                    <a:bodyPr/>
                    <a:lstStyle/>
                    <a:p>
                      <a:pPr algn="l" fontAlgn="b"/>
                      <a:r>
                        <a:rPr lang="en-US" sz="700" u="none" strike="noStrike">
                          <a:effectLst/>
                        </a:rPr>
                        <a:t>   John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16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Nov 1883</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89638928"/>
                  </a:ext>
                </a:extLst>
              </a:tr>
              <a:tr h="148533">
                <a:tc>
                  <a:txBody>
                    <a:bodyPr/>
                    <a:lstStyle/>
                    <a:p>
                      <a:pPr algn="l" fontAlgn="b"/>
                      <a:r>
                        <a:rPr lang="en-US" sz="700" u="none" strike="noStrike">
                          <a:effectLst/>
                        </a:rPr>
                        <a:t>   Anna</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11</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Ohio-Indiana-Ohio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Jan 1889</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80322226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70885987"/>
                  </a:ext>
                </a:extLst>
              </a:tr>
              <a:tr h="148533">
                <a:tc gridSpan="3">
                  <a:txBody>
                    <a:bodyPr/>
                    <a:lstStyle/>
                    <a:p>
                      <a:pPr algn="ctr" fontAlgn="b"/>
                      <a:r>
                        <a:rPr lang="en-US" sz="700" u="none" strike="noStrike">
                          <a:effectLst/>
                        </a:rPr>
                        <a:t>1910 Census - Valley Township,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486832983"/>
                  </a:ext>
                </a:extLst>
              </a:tr>
              <a:tr h="148533">
                <a:tc>
                  <a:txBody>
                    <a:bodyPr/>
                    <a:lstStyle/>
                    <a:p>
                      <a:pPr algn="l" fontAlgn="b"/>
                      <a:r>
                        <a:rPr lang="en-US" sz="700" u="none" strike="noStrike">
                          <a:effectLst/>
                        </a:rPr>
                        <a:t>   George W</a:t>
                      </a:r>
                      <a:endParaRPr lang="en-US" sz="700" b="1"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63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Indiana-Ohio-Ohio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383720123"/>
                  </a:ext>
                </a:extLst>
              </a:tr>
              <a:tr h="148533">
                <a:tc>
                  <a:txBody>
                    <a:bodyPr/>
                    <a:lstStyle/>
                    <a:p>
                      <a:pPr algn="l" fontAlgn="b"/>
                      <a:r>
                        <a:rPr lang="en-US" sz="700" u="none" strike="noStrike">
                          <a:effectLst/>
                        </a:rPr>
                        <a:t>   Mariah</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ctr" fontAlgn="b"/>
                      <a:r>
                        <a:rPr lang="en-US" sz="700" u="none" strike="noStrike">
                          <a:effectLst/>
                        </a:rPr>
                        <a:t>60</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Ohio-Ohio-Ohio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948995325"/>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dirty="0">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262493644"/>
                  </a:ext>
                </a:extLst>
              </a:tr>
              <a:tr h="148533">
                <a:tc gridSpan="3">
                  <a:txBody>
                    <a:bodyPr/>
                    <a:lstStyle/>
                    <a:p>
                      <a:pPr algn="l" fontAlgn="b"/>
                      <a:r>
                        <a:rPr lang="en-US" sz="700" u="none" strike="noStrike">
                          <a:effectLst/>
                        </a:rPr>
                        <a:t>Ohio Death Records, 1908-1932, 1938-2018</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4071013112"/>
                  </a:ext>
                </a:extLst>
              </a:tr>
              <a:tr h="148533">
                <a:tc>
                  <a:txBody>
                    <a:bodyPr/>
                    <a:lstStyle/>
                    <a:p>
                      <a:pPr algn="l" fontAlgn="b"/>
                      <a:r>
                        <a:rPr lang="en-US" sz="700" u="none" strike="noStrike">
                          <a:effectLst/>
                        </a:rPr>
                        <a:t>   George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22 Jan 1926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843437939"/>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362689914"/>
                  </a:ext>
                </a:extLst>
              </a:tr>
              <a:tr h="148533">
                <a:tc gridSpan="4">
                  <a:txBody>
                    <a:bodyPr/>
                    <a:lstStyle/>
                    <a:p>
                      <a:pPr algn="ctr" fontAlgn="b"/>
                      <a:r>
                        <a:rPr lang="en-US" sz="700" u="none" strike="noStrike">
                          <a:effectLst/>
                        </a:rPr>
                        <a:t>Find A Grave</a:t>
                      </a:r>
                      <a:endParaRPr lang="en-US" sz="700" b="0" i="0" u="none" strike="noStrike">
                        <a:solidFill>
                          <a:srgbClr val="000000"/>
                        </a:solidFill>
                        <a:effectLst/>
                        <a:latin typeface="Century Gothic" panose="020B0502020202020204" pitchFamily="34" charset="0"/>
                      </a:endParaRPr>
                    </a:p>
                  </a:txBody>
                  <a:tcPr marL="3920" marR="3920" marT="39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1718668"/>
                  </a:ext>
                </a:extLst>
              </a:tr>
              <a:tr h="148533">
                <a:tc>
                  <a:txBody>
                    <a:bodyPr/>
                    <a:lstStyle/>
                    <a:p>
                      <a:pPr algn="l" fontAlgn="b"/>
                      <a:r>
                        <a:rPr lang="en-US" sz="700" u="none" strike="noStrike">
                          <a:effectLst/>
                        </a:rPr>
                        <a:t>    George W</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15 Jan 1843</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Lafayette, Tippecanoe County, IN</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140978388"/>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22 Jan 1926</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Lucasville,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866630116"/>
                  </a:ext>
                </a:extLst>
              </a:tr>
              <a:tr h="148533">
                <a:tc>
                  <a:txBody>
                    <a:bodyPr/>
                    <a:lstStyle/>
                    <a:p>
                      <a:pPr algn="l" fontAlgn="b"/>
                      <a:r>
                        <a:rPr lang="en-US" sz="700" u="none" strike="noStrike">
                          <a:effectLst/>
                        </a:rPr>
                        <a:t>   Maria S.</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1848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1980916977"/>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1924</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Lucasville,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2566013073"/>
                  </a:ext>
                </a:extLst>
              </a:tr>
              <a:tr h="148533">
                <a:tc>
                  <a:txBody>
                    <a:bodyPr/>
                    <a:lstStyle/>
                    <a:p>
                      <a:pPr algn="l" fontAlgn="b"/>
                      <a:r>
                        <a:rPr lang="en-US" sz="700" u="none" strike="noStrike">
                          <a:effectLst/>
                        </a:rPr>
                        <a:t>   Anna Dever</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b. 11 Dec 1888</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Daughter</a:t>
                      </a:r>
                      <a:endParaRPr lang="en-US" sz="700" b="0" i="0" u="none" strike="noStrike">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233224914"/>
                  </a:ext>
                </a:extLst>
              </a:tr>
              <a:tr h="148533">
                <a:tc>
                  <a:txBody>
                    <a:bodyPr/>
                    <a:lstStyle/>
                    <a:p>
                      <a:pPr algn="l" fontAlgn="b"/>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d. 3 Nov 1924</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r>
                        <a:rPr lang="en-US" sz="700" u="none" strike="noStrike">
                          <a:effectLst/>
                        </a:rPr>
                        <a:t>Portsmouth, Scioto County, Ohio</a:t>
                      </a:r>
                      <a:endParaRPr lang="en-US" sz="700" b="0" i="0" u="none" strike="noStrike">
                        <a:solidFill>
                          <a:srgbClr val="000000"/>
                        </a:solidFill>
                        <a:effectLst/>
                        <a:latin typeface="Century Gothic" panose="020B0502020202020204" pitchFamily="34" charset="0"/>
                      </a:endParaRPr>
                    </a:p>
                  </a:txBody>
                  <a:tcPr marL="3920" marR="3920" marT="3920" marB="0" anchor="b"/>
                </a:tc>
                <a:tc>
                  <a:txBody>
                    <a:bodyPr/>
                    <a:lstStyle/>
                    <a:p>
                      <a:pPr algn="l" fontAlgn="b"/>
                      <a:endParaRPr lang="en-US" sz="700" b="0" i="0" u="none" strike="noStrike" dirty="0">
                        <a:solidFill>
                          <a:srgbClr val="000000"/>
                        </a:solidFill>
                        <a:effectLst/>
                        <a:latin typeface="Century Gothic" panose="020B0502020202020204" pitchFamily="34" charset="0"/>
                      </a:endParaRPr>
                    </a:p>
                  </a:txBody>
                  <a:tcPr marL="3920" marR="3920" marT="3920" marB="0" anchor="b"/>
                </a:tc>
                <a:extLst>
                  <a:ext uri="{0D108BD9-81ED-4DB2-BD59-A6C34878D82A}">
                    <a16:rowId xmlns:a16="http://schemas.microsoft.com/office/drawing/2014/main" val="3429365272"/>
                  </a:ext>
                </a:extLst>
              </a:tr>
            </a:tbl>
          </a:graphicData>
        </a:graphic>
      </p:graphicFrame>
    </p:spTree>
    <p:extLst>
      <p:ext uri="{BB962C8B-B14F-4D97-AF65-F5344CB8AC3E}">
        <p14:creationId xmlns:p14="http://schemas.microsoft.com/office/powerpoint/2010/main" val="168753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B91F8-2B7B-4C79-A674-85199551B63D}"/>
              </a:ext>
            </a:extLst>
          </p:cNvPr>
          <p:cNvSpPr>
            <a:spLocks noGrp="1"/>
          </p:cNvSpPr>
          <p:nvPr>
            <p:ph type="title"/>
          </p:nvPr>
        </p:nvSpPr>
        <p:spPr/>
        <p:txBody>
          <a:bodyPr/>
          <a:lstStyle/>
          <a:p>
            <a:r>
              <a:rPr lang="en-US" dirty="0"/>
              <a:t>STEP 4:	</a:t>
            </a:r>
            <a:r>
              <a:rPr lang="en-US" sz="4000" dirty="0"/>
              <a:t>Records for George Washington Marsh</a:t>
            </a:r>
          </a:p>
        </p:txBody>
      </p:sp>
      <p:sp>
        <p:nvSpPr>
          <p:cNvPr id="3" name="Content Placeholder 2">
            <a:extLst>
              <a:ext uri="{FF2B5EF4-FFF2-40B4-BE49-F238E27FC236}">
                <a16:creationId xmlns:a16="http://schemas.microsoft.com/office/drawing/2014/main" id="{A8586C5E-4600-42D6-BA26-5B32BDDBB7EC}"/>
              </a:ext>
            </a:extLst>
          </p:cNvPr>
          <p:cNvSpPr>
            <a:spLocks noGrp="1"/>
          </p:cNvSpPr>
          <p:nvPr>
            <p:ph idx="1"/>
          </p:nvPr>
        </p:nvSpPr>
        <p:spPr/>
        <p:txBody>
          <a:bodyPr/>
          <a:lstStyle/>
          <a:p>
            <a:endParaRPr lang="en-US" dirty="0"/>
          </a:p>
          <a:p>
            <a:r>
              <a:rPr lang="en-US" dirty="0"/>
              <a:t>Ohio Death Record for George W. Marsh</a:t>
            </a:r>
          </a:p>
          <a:p>
            <a:endParaRPr lang="en-US" dirty="0"/>
          </a:p>
          <a:p>
            <a:endParaRPr lang="en-US" dirty="0"/>
          </a:p>
        </p:txBody>
      </p:sp>
      <p:graphicFrame>
        <p:nvGraphicFramePr>
          <p:cNvPr id="4" name="Object 3">
            <a:extLst>
              <a:ext uri="{FF2B5EF4-FFF2-40B4-BE49-F238E27FC236}">
                <a16:creationId xmlns:a16="http://schemas.microsoft.com/office/drawing/2014/main" id="{DF7FAED7-3F65-49DF-8238-3B73BEB919EA}"/>
              </a:ext>
            </a:extLst>
          </p:cNvPr>
          <p:cNvGraphicFramePr>
            <a:graphicFrameLocks noChangeAspect="1"/>
          </p:cNvGraphicFramePr>
          <p:nvPr>
            <p:extLst>
              <p:ext uri="{D42A27DB-BD31-4B8C-83A1-F6EECF244321}">
                <p14:modId xmlns:p14="http://schemas.microsoft.com/office/powerpoint/2010/main" val="2036528560"/>
              </p:ext>
            </p:extLst>
          </p:nvPr>
        </p:nvGraphicFramePr>
        <p:xfrm>
          <a:off x="1973878" y="3858662"/>
          <a:ext cx="6199738" cy="6292850"/>
        </p:xfrm>
        <a:graphic>
          <a:graphicData uri="http://schemas.openxmlformats.org/presentationml/2006/ole">
            <mc:AlternateContent xmlns:mc="http://schemas.openxmlformats.org/markup-compatibility/2006">
              <mc:Choice xmlns:v="urn:schemas-microsoft-com:vml" Requires="v">
                <p:oleObj spid="_x0000_s11265"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973878" y="3858662"/>
                        <a:ext cx="6199738" cy="6292850"/>
                      </a:xfrm>
                      <a:prstGeom prst="rect">
                        <a:avLst/>
                      </a:prstGeom>
                    </p:spPr>
                  </p:pic>
                </p:oleObj>
              </mc:Fallback>
            </mc:AlternateContent>
          </a:graphicData>
        </a:graphic>
      </p:graphicFrame>
    </p:spTree>
    <p:extLst>
      <p:ext uri="{BB962C8B-B14F-4D97-AF65-F5344CB8AC3E}">
        <p14:creationId xmlns:p14="http://schemas.microsoft.com/office/powerpoint/2010/main" val="417245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9930-C6CC-44C7-8EA9-6378640AA8FD}"/>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D5036919-6711-427C-BD54-11795628C04A}"/>
              </a:ext>
            </a:extLst>
          </p:cNvPr>
          <p:cNvSpPr>
            <a:spLocks noGrp="1"/>
          </p:cNvSpPr>
          <p:nvPr>
            <p:ph idx="1"/>
          </p:nvPr>
        </p:nvSpPr>
        <p:spPr/>
        <p:txBody>
          <a:bodyPr/>
          <a:lstStyle/>
          <a:p>
            <a:r>
              <a:rPr lang="en-US" dirty="0"/>
              <a:t>1910 Census – Scioto County, OH</a:t>
            </a:r>
          </a:p>
          <a:p>
            <a:endParaRPr lang="en-US" dirty="0"/>
          </a:p>
        </p:txBody>
      </p:sp>
      <p:pic>
        <p:nvPicPr>
          <p:cNvPr id="5" name="Picture 4">
            <a:extLst>
              <a:ext uri="{FF2B5EF4-FFF2-40B4-BE49-F238E27FC236}">
                <a16:creationId xmlns:a16="http://schemas.microsoft.com/office/drawing/2014/main" id="{67CAB002-2D7E-4A31-B99F-E223E455A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33748"/>
            <a:ext cx="10993016" cy="1150747"/>
          </a:xfrm>
          <a:prstGeom prst="rect">
            <a:avLst/>
          </a:prstGeom>
        </p:spPr>
      </p:pic>
    </p:spTree>
    <p:extLst>
      <p:ext uri="{BB962C8B-B14F-4D97-AF65-F5344CB8AC3E}">
        <p14:creationId xmlns:p14="http://schemas.microsoft.com/office/powerpoint/2010/main" val="2990361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DB91-6729-47EB-9172-414E3D92AC58}"/>
              </a:ext>
            </a:extLst>
          </p:cNvPr>
          <p:cNvSpPr>
            <a:spLocks noGrp="1"/>
          </p:cNvSpPr>
          <p:nvPr>
            <p:ph type="title"/>
          </p:nvPr>
        </p:nvSpPr>
        <p:spPr/>
        <p:txBody>
          <a:bodyPr/>
          <a:lstStyle/>
          <a:p>
            <a:r>
              <a:rPr lang="en-US" dirty="0"/>
              <a:t>STEP 3:	Find A Grave for George W. Marsh</a:t>
            </a:r>
          </a:p>
        </p:txBody>
      </p:sp>
      <p:sp>
        <p:nvSpPr>
          <p:cNvPr id="3" name="Content Placeholder 2">
            <a:extLst>
              <a:ext uri="{FF2B5EF4-FFF2-40B4-BE49-F238E27FC236}">
                <a16:creationId xmlns:a16="http://schemas.microsoft.com/office/drawing/2014/main" id="{378ED2A4-5E00-47E0-93C1-338F2738F0C0}"/>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E57F51AA-F0FA-40BE-A9F9-7E40AA354522}"/>
              </a:ext>
            </a:extLst>
          </p:cNvPr>
          <p:cNvGraphicFramePr>
            <a:graphicFrameLocks noChangeAspect="1"/>
          </p:cNvGraphicFramePr>
          <p:nvPr>
            <p:extLst>
              <p:ext uri="{D42A27DB-BD31-4B8C-83A1-F6EECF244321}">
                <p14:modId xmlns:p14="http://schemas.microsoft.com/office/powerpoint/2010/main" val="2305898663"/>
              </p:ext>
            </p:extLst>
          </p:nvPr>
        </p:nvGraphicFramePr>
        <p:xfrm>
          <a:off x="1231900" y="2916270"/>
          <a:ext cx="4864100" cy="6292850"/>
        </p:xfrm>
        <a:graphic>
          <a:graphicData uri="http://schemas.openxmlformats.org/presentationml/2006/ole">
            <mc:AlternateContent xmlns:mc="http://schemas.openxmlformats.org/markup-compatibility/2006">
              <mc:Choice xmlns:v="urn:schemas-microsoft-com:vml" Requires="v">
                <p:oleObj spid="_x0000_s12289"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231900" y="2916270"/>
                        <a:ext cx="4864100" cy="6292850"/>
                      </a:xfrm>
                      <a:prstGeom prst="rect">
                        <a:avLst/>
                      </a:prstGeom>
                    </p:spPr>
                  </p:pic>
                </p:oleObj>
              </mc:Fallback>
            </mc:AlternateContent>
          </a:graphicData>
        </a:graphic>
      </p:graphicFrame>
    </p:spTree>
    <p:extLst>
      <p:ext uri="{BB962C8B-B14F-4D97-AF65-F5344CB8AC3E}">
        <p14:creationId xmlns:p14="http://schemas.microsoft.com/office/powerpoint/2010/main" val="1861673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66720-66A4-44FB-8B0F-9B2E86536CD6}"/>
              </a:ext>
            </a:extLst>
          </p:cNvPr>
          <p:cNvSpPr>
            <a:spLocks noGrp="1"/>
          </p:cNvSpPr>
          <p:nvPr>
            <p:ph type="title"/>
          </p:nvPr>
        </p:nvSpPr>
        <p:spPr/>
        <p:txBody>
          <a:bodyPr/>
          <a:lstStyle/>
          <a:p>
            <a:r>
              <a:rPr lang="en-US" dirty="0"/>
              <a:t>STEP 3:	FAMILY GROUP SHEET	</a:t>
            </a:r>
          </a:p>
        </p:txBody>
      </p:sp>
      <p:graphicFrame>
        <p:nvGraphicFramePr>
          <p:cNvPr id="4" name="Content Placeholder 3">
            <a:extLst>
              <a:ext uri="{FF2B5EF4-FFF2-40B4-BE49-F238E27FC236}">
                <a16:creationId xmlns:a16="http://schemas.microsoft.com/office/drawing/2014/main" id="{A2E789D0-3D93-476B-98A5-A8AC99135813}"/>
              </a:ext>
            </a:extLst>
          </p:cNvPr>
          <p:cNvGraphicFramePr>
            <a:graphicFrameLocks noGrp="1" noChangeAspect="1"/>
          </p:cNvGraphicFramePr>
          <p:nvPr>
            <p:ph idx="1"/>
            <p:extLst>
              <p:ext uri="{D42A27DB-BD31-4B8C-83A1-F6EECF244321}">
                <p14:modId xmlns:p14="http://schemas.microsoft.com/office/powerpoint/2010/main" val="189266680"/>
              </p:ext>
            </p:extLst>
          </p:nvPr>
        </p:nvGraphicFramePr>
        <p:xfrm>
          <a:off x="1782017" y="1368424"/>
          <a:ext cx="6960767" cy="7560971"/>
        </p:xfrm>
        <a:graphic>
          <a:graphicData uri="http://schemas.openxmlformats.org/presentationml/2006/ole">
            <mc:AlternateContent xmlns:mc="http://schemas.openxmlformats.org/markup-compatibility/2006">
              <mc:Choice xmlns:v="urn:schemas-microsoft-com:vml" Requires="v">
                <p:oleObj spid="_x0000_s13313"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782017" y="1368424"/>
                        <a:ext cx="6960767" cy="7560971"/>
                      </a:xfrm>
                      <a:prstGeom prst="rect">
                        <a:avLst/>
                      </a:prstGeom>
                    </p:spPr>
                  </p:pic>
                </p:oleObj>
              </mc:Fallback>
            </mc:AlternateContent>
          </a:graphicData>
        </a:graphic>
      </p:graphicFrame>
    </p:spTree>
    <p:extLst>
      <p:ext uri="{BB962C8B-B14F-4D97-AF65-F5344CB8AC3E}">
        <p14:creationId xmlns:p14="http://schemas.microsoft.com/office/powerpoint/2010/main" val="2445937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ED5B-F093-4FFF-B044-FD43D381091C}"/>
              </a:ext>
            </a:extLst>
          </p:cNvPr>
          <p:cNvSpPr>
            <a:spLocks noGrp="1"/>
          </p:cNvSpPr>
          <p:nvPr>
            <p:ph type="title"/>
          </p:nvPr>
        </p:nvSpPr>
        <p:spPr/>
        <p:txBody>
          <a:bodyPr/>
          <a:lstStyle/>
          <a:p>
            <a:r>
              <a:rPr lang="en-US" dirty="0"/>
              <a:t>STEP 3:	Spreadsheet Entries</a:t>
            </a:r>
          </a:p>
        </p:txBody>
      </p:sp>
      <p:graphicFrame>
        <p:nvGraphicFramePr>
          <p:cNvPr id="4" name="Content Placeholder 3">
            <a:extLst>
              <a:ext uri="{FF2B5EF4-FFF2-40B4-BE49-F238E27FC236}">
                <a16:creationId xmlns:a16="http://schemas.microsoft.com/office/drawing/2014/main" id="{B749E483-E038-49F3-B386-B77394B3BDE6}"/>
              </a:ext>
            </a:extLst>
          </p:cNvPr>
          <p:cNvGraphicFramePr>
            <a:graphicFrameLocks noGrp="1"/>
          </p:cNvGraphicFramePr>
          <p:nvPr>
            <p:ph idx="1"/>
            <p:extLst>
              <p:ext uri="{D42A27DB-BD31-4B8C-83A1-F6EECF244321}">
                <p14:modId xmlns:p14="http://schemas.microsoft.com/office/powerpoint/2010/main" val="3070663631"/>
              </p:ext>
            </p:extLst>
          </p:nvPr>
        </p:nvGraphicFramePr>
        <p:xfrm>
          <a:off x="1791477" y="1535146"/>
          <a:ext cx="6167534" cy="5322856"/>
        </p:xfrm>
        <a:graphic>
          <a:graphicData uri="http://schemas.openxmlformats.org/drawingml/2006/table">
            <a:tbl>
              <a:tblPr>
                <a:tableStyleId>{5C22544A-7EE6-4342-B048-85BDC9FD1C3A}</a:tableStyleId>
              </a:tblPr>
              <a:tblGrid>
                <a:gridCol w="965858">
                  <a:extLst>
                    <a:ext uri="{9D8B030D-6E8A-4147-A177-3AD203B41FA5}">
                      <a16:colId xmlns:a16="http://schemas.microsoft.com/office/drawing/2014/main" val="30096389"/>
                    </a:ext>
                  </a:extLst>
                </a:gridCol>
                <a:gridCol w="1256782">
                  <a:extLst>
                    <a:ext uri="{9D8B030D-6E8A-4147-A177-3AD203B41FA5}">
                      <a16:colId xmlns:a16="http://schemas.microsoft.com/office/drawing/2014/main" val="1192433951"/>
                    </a:ext>
                  </a:extLst>
                </a:gridCol>
                <a:gridCol w="2548471">
                  <a:extLst>
                    <a:ext uri="{9D8B030D-6E8A-4147-A177-3AD203B41FA5}">
                      <a16:colId xmlns:a16="http://schemas.microsoft.com/office/drawing/2014/main" val="1662541140"/>
                    </a:ext>
                  </a:extLst>
                </a:gridCol>
                <a:gridCol w="1396423">
                  <a:extLst>
                    <a:ext uri="{9D8B030D-6E8A-4147-A177-3AD203B41FA5}">
                      <a16:colId xmlns:a16="http://schemas.microsoft.com/office/drawing/2014/main" val="3858858881"/>
                    </a:ext>
                  </a:extLst>
                </a:gridCol>
              </a:tblGrid>
              <a:tr h="65735">
                <a:tc gridSpan="4">
                  <a:txBody>
                    <a:bodyPr/>
                    <a:lstStyle/>
                    <a:p>
                      <a:pPr algn="ctr" fontAlgn="b"/>
                      <a:r>
                        <a:rPr lang="en-US" sz="300" u="none" strike="noStrike">
                          <a:effectLst/>
                        </a:rPr>
                        <a:t>George Washington Marsh</a:t>
                      </a:r>
                      <a:endParaRPr lang="en-US" sz="300" b="1"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5159659"/>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000750923"/>
                  </a:ext>
                </a:extLst>
              </a:tr>
              <a:tr h="65735">
                <a:tc>
                  <a:txBody>
                    <a:bodyPr/>
                    <a:lstStyle/>
                    <a:p>
                      <a:pPr algn="l" fontAlgn="b"/>
                      <a:r>
                        <a:rPr lang="en-US" sz="300" u="none" strike="noStrike">
                          <a:effectLst/>
                        </a:rPr>
                        <a:t>Born</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1842-1847</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327927394"/>
                  </a:ext>
                </a:extLst>
              </a:tr>
              <a:tr h="123042">
                <a:tc>
                  <a:txBody>
                    <a:bodyPr/>
                    <a:lstStyle/>
                    <a:p>
                      <a:pPr algn="l" fontAlgn="b"/>
                      <a:r>
                        <a:rPr lang="en-US" sz="300" u="none" strike="noStrike">
                          <a:effectLst/>
                        </a:rPr>
                        <a:t>Died</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781044072"/>
                  </a:ext>
                </a:extLst>
              </a:tr>
              <a:tr h="123042">
                <a:tc>
                  <a:txBody>
                    <a:bodyPr/>
                    <a:lstStyle/>
                    <a:p>
                      <a:pPr algn="l" fontAlgn="b"/>
                      <a:r>
                        <a:rPr lang="en-US" sz="300" u="none" strike="noStrike">
                          <a:effectLst/>
                        </a:rPr>
                        <a:t>Married</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Mariah Walling</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a:txBody>
                    <a:bodyPr/>
                    <a:lstStyle/>
                    <a:p>
                      <a:pPr algn="l" fontAlgn="b"/>
                      <a:r>
                        <a:rPr lang="en-US" sz="300" u="none" strike="noStrike">
                          <a:effectLst/>
                        </a:rPr>
                        <a:t>bef 7 Mar 1872</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718165181"/>
                  </a:ext>
                </a:extLst>
              </a:tr>
              <a:tr h="183722">
                <a:tc>
                  <a:txBody>
                    <a:bodyPr/>
                    <a:lstStyle/>
                    <a:p>
                      <a:pPr algn="l" fontAlgn="b"/>
                      <a:r>
                        <a:rPr lang="en-US" sz="300" u="none" strike="noStrike">
                          <a:effectLst/>
                        </a:rPr>
                        <a:t>Children</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 Garrett Lafayette</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Locus Grove, Adams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7 Mar 1872</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602409630"/>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Sarah Ella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2 Jan 1874</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541435156"/>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John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 Nov 1884</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4179162344"/>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Mary Ann </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Licking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11 Jan 1889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34571483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58841097"/>
                  </a:ext>
                </a:extLst>
              </a:tr>
              <a:tr h="123042">
                <a:tc gridSpan="3">
                  <a:txBody>
                    <a:bodyPr/>
                    <a:lstStyle/>
                    <a:p>
                      <a:pPr algn="ctr" fontAlgn="b"/>
                      <a:r>
                        <a:rPr lang="en-US" sz="300" u="none" strike="noStrike">
                          <a:effectLst/>
                        </a:rPr>
                        <a:t>1880 Census - Perry Township, Pickaway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84049017"/>
                  </a:ext>
                </a:extLst>
              </a:tr>
              <a:tr h="183722">
                <a:tc>
                  <a:txBody>
                    <a:bodyPr/>
                    <a:lstStyle/>
                    <a:p>
                      <a:pPr algn="l" fontAlgn="b"/>
                      <a:r>
                        <a:rPr lang="en-US" sz="300" u="none" strike="noStrike">
                          <a:effectLst/>
                        </a:rPr>
                        <a:t>   George</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38</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Indiana-Indiana-Indiana</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2174514773"/>
                  </a:ext>
                </a:extLst>
              </a:tr>
              <a:tr h="123042">
                <a:tc>
                  <a:txBody>
                    <a:bodyPr/>
                    <a:lstStyle/>
                    <a:p>
                      <a:pPr algn="l" fontAlgn="b"/>
                      <a:r>
                        <a:rPr lang="en-US" sz="300" u="none" strike="noStrike">
                          <a:effectLst/>
                        </a:rPr>
                        <a:t>   Maria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28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762770822"/>
                  </a:ext>
                </a:extLst>
              </a:tr>
              <a:tr h="123042">
                <a:tc>
                  <a:txBody>
                    <a:bodyPr/>
                    <a:lstStyle/>
                    <a:p>
                      <a:pPr algn="l" fontAlgn="b"/>
                      <a:r>
                        <a:rPr lang="en-US" sz="300" u="none" strike="noStrike">
                          <a:effectLst/>
                        </a:rPr>
                        <a:t>   Garrett</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11155706"/>
                  </a:ext>
                </a:extLst>
              </a:tr>
              <a:tr h="65735">
                <a:tc>
                  <a:txBody>
                    <a:bodyPr/>
                    <a:lstStyle/>
                    <a:p>
                      <a:pPr algn="l" fontAlgn="b"/>
                      <a:r>
                        <a:rPr lang="en-US" sz="300" u="none" strike="noStrike">
                          <a:effectLst/>
                        </a:rPr>
                        <a:t>   Ella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55920109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840259906"/>
                  </a:ext>
                </a:extLst>
              </a:tr>
              <a:tr h="123042">
                <a:tc gridSpan="4">
                  <a:txBody>
                    <a:bodyPr/>
                    <a:lstStyle/>
                    <a:p>
                      <a:pPr algn="ctr" fontAlgn="b"/>
                      <a:r>
                        <a:rPr lang="en-US" sz="300" u="none" strike="noStrike">
                          <a:effectLst/>
                        </a:rPr>
                        <a:t>1900 Census - Valley Township,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4700257"/>
                  </a:ext>
                </a:extLst>
              </a:tr>
              <a:tr h="183722">
                <a:tc>
                  <a:txBody>
                    <a:bodyPr/>
                    <a:lstStyle/>
                    <a:p>
                      <a:pPr algn="l" fontAlgn="b"/>
                      <a:r>
                        <a:rPr lang="en-US" sz="300" u="none" strike="noStrike">
                          <a:effectLst/>
                        </a:rPr>
                        <a:t>   George W.</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Jan 1843</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761788721"/>
                  </a:ext>
                </a:extLst>
              </a:tr>
              <a:tr h="183722">
                <a:tc>
                  <a:txBody>
                    <a:bodyPr/>
                    <a:lstStyle/>
                    <a:p>
                      <a:pPr algn="l" fontAlgn="b"/>
                      <a:r>
                        <a:rPr lang="en-US" sz="300" u="none" strike="noStrike">
                          <a:effectLst/>
                        </a:rPr>
                        <a:t>   Mariah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50</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Dec 1849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276718504"/>
                  </a:ext>
                </a:extLst>
              </a:tr>
              <a:tr h="183722">
                <a:tc>
                  <a:txBody>
                    <a:bodyPr/>
                    <a:lstStyle/>
                    <a:p>
                      <a:pPr algn="l" fontAlgn="b"/>
                      <a:r>
                        <a:rPr lang="en-US" sz="300" u="none" strike="noStrike">
                          <a:effectLst/>
                        </a:rPr>
                        <a:t>   Garrett L.</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28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dirty="0">
                          <a:effectLst/>
                        </a:rPr>
                        <a:t>b. Mar 1872</a:t>
                      </a:r>
                      <a:endParaRPr lang="en-US" sz="300" b="0" i="0" u="none" strike="noStrike" dirty="0">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345543803"/>
                  </a:ext>
                </a:extLst>
              </a:tr>
              <a:tr h="123042">
                <a:tc>
                  <a:txBody>
                    <a:bodyPr/>
                    <a:lstStyle/>
                    <a:p>
                      <a:pPr algn="l" fontAlgn="b"/>
                      <a:r>
                        <a:rPr lang="en-US" sz="300" u="none" strike="noStrike">
                          <a:effectLst/>
                        </a:rPr>
                        <a:t>   John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16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Nov 1883</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20305729"/>
                  </a:ext>
                </a:extLst>
              </a:tr>
              <a:tr h="123042">
                <a:tc>
                  <a:txBody>
                    <a:bodyPr/>
                    <a:lstStyle/>
                    <a:p>
                      <a:pPr algn="l" fontAlgn="b"/>
                      <a:r>
                        <a:rPr lang="en-US" sz="300" u="none" strike="noStrike">
                          <a:effectLst/>
                        </a:rPr>
                        <a:t>   Anna</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11</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Ohio-Indiana-Ohio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Jan 1889</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3855761"/>
                  </a:ext>
                </a:extLst>
              </a:tr>
              <a:tr h="62364">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89185242"/>
                  </a:ext>
                </a:extLst>
              </a:tr>
              <a:tr h="123042">
                <a:tc gridSpan="3">
                  <a:txBody>
                    <a:bodyPr/>
                    <a:lstStyle/>
                    <a:p>
                      <a:pPr algn="ctr" fontAlgn="b"/>
                      <a:r>
                        <a:rPr lang="en-US" sz="300" u="none" strike="noStrike">
                          <a:effectLst/>
                        </a:rPr>
                        <a:t>1910 Census - Valley Township,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89061990"/>
                  </a:ext>
                </a:extLst>
              </a:tr>
              <a:tr h="183722">
                <a:tc>
                  <a:txBody>
                    <a:bodyPr/>
                    <a:lstStyle/>
                    <a:p>
                      <a:pPr algn="l" fontAlgn="b"/>
                      <a:r>
                        <a:rPr lang="en-US" sz="300" u="none" strike="noStrike">
                          <a:effectLst/>
                        </a:rPr>
                        <a:t>   George W</a:t>
                      </a:r>
                      <a:endParaRPr lang="en-US" sz="300" b="1"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63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Indiana-Ohio-Ohio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15760706"/>
                  </a:ext>
                </a:extLst>
              </a:tr>
              <a:tr h="183722">
                <a:tc>
                  <a:txBody>
                    <a:bodyPr/>
                    <a:lstStyle/>
                    <a:p>
                      <a:pPr algn="l" fontAlgn="b"/>
                      <a:r>
                        <a:rPr lang="en-US" sz="300" u="none" strike="noStrike">
                          <a:effectLst/>
                        </a:rPr>
                        <a:t>   Mariah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ctr" fontAlgn="b"/>
                      <a:r>
                        <a:rPr lang="en-US" sz="300" u="none" strike="noStrike">
                          <a:effectLst/>
                        </a:rPr>
                        <a:t>60</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Ohio-Ohio-Ohio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68279705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985805059"/>
                  </a:ext>
                </a:extLst>
              </a:tr>
              <a:tr h="123042">
                <a:tc gridSpan="3">
                  <a:txBody>
                    <a:bodyPr/>
                    <a:lstStyle/>
                    <a:p>
                      <a:pPr algn="l" fontAlgn="b"/>
                      <a:r>
                        <a:rPr lang="en-US" sz="300" u="none" strike="noStrike">
                          <a:effectLst/>
                        </a:rPr>
                        <a:t>Ohio Death Records, 1908-1932, 1938-2018</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909798472"/>
                  </a:ext>
                </a:extLst>
              </a:tr>
              <a:tr h="183722">
                <a:tc>
                  <a:txBody>
                    <a:bodyPr/>
                    <a:lstStyle/>
                    <a:p>
                      <a:pPr algn="l" fontAlgn="b"/>
                      <a:r>
                        <a:rPr lang="en-US" sz="300" u="none" strike="noStrike">
                          <a:effectLst/>
                        </a:rPr>
                        <a:t>   George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22 Jan 1926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3615879111"/>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75959628"/>
                  </a:ext>
                </a:extLst>
              </a:tr>
              <a:tr h="65735">
                <a:tc gridSpan="4">
                  <a:txBody>
                    <a:bodyPr/>
                    <a:lstStyle/>
                    <a:p>
                      <a:pPr algn="ctr" fontAlgn="b"/>
                      <a:r>
                        <a:rPr lang="en-US" sz="300" u="none" strike="noStrike">
                          <a:effectLst/>
                        </a:rPr>
                        <a:t>Find A Grave</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981351"/>
                  </a:ext>
                </a:extLst>
              </a:tr>
              <a:tr h="183722">
                <a:tc>
                  <a:txBody>
                    <a:bodyPr/>
                    <a:lstStyle/>
                    <a:p>
                      <a:pPr algn="l" fontAlgn="b"/>
                      <a:r>
                        <a:rPr lang="en-US" sz="300" u="none" strike="noStrike">
                          <a:effectLst/>
                        </a:rPr>
                        <a:t>    George W</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15 Jan 1843</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Lafayette, Tippecanoe County, IN</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2836445063"/>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22 Jan 1926</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Lucasville,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198572162"/>
                  </a:ext>
                </a:extLst>
              </a:tr>
              <a:tr h="183722">
                <a:tc>
                  <a:txBody>
                    <a:bodyPr/>
                    <a:lstStyle/>
                    <a:p>
                      <a:pPr algn="l" fontAlgn="b"/>
                      <a:r>
                        <a:rPr lang="en-US" sz="300" u="none" strike="noStrike">
                          <a:effectLst/>
                        </a:rPr>
                        <a:t>   Maria S.</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1848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525636730"/>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1924</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Lucasville,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886472180"/>
                  </a:ext>
                </a:extLst>
              </a:tr>
              <a:tr h="183722">
                <a:tc>
                  <a:txBody>
                    <a:bodyPr/>
                    <a:lstStyle/>
                    <a:p>
                      <a:pPr algn="l" fontAlgn="b"/>
                      <a:r>
                        <a:rPr lang="en-US" sz="300" u="none" strike="noStrike">
                          <a:effectLst/>
                        </a:rPr>
                        <a:t>   Anna Dever</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b. 11 Dec 1888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Daughter</a:t>
                      </a:r>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11417367"/>
                  </a:ext>
                </a:extLst>
              </a:tr>
              <a:tr h="123042">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d. 3 Nov 1924</a:t>
                      </a:r>
                      <a:endParaRPr lang="en-US" sz="300" b="0" i="0" u="none" strike="noStrike">
                        <a:solidFill>
                          <a:srgbClr val="000000"/>
                        </a:solidFill>
                        <a:effectLst/>
                        <a:latin typeface="Century Gothic" panose="020B0502020202020204" pitchFamily="34" charset="0"/>
                      </a:endParaRPr>
                    </a:p>
                  </a:txBody>
                  <a:tcPr marL="1378" marR="1378" marT="1378" marB="0" anchor="b"/>
                </a:tc>
                <a:tc gridSpan="2">
                  <a:txBody>
                    <a:bodyPr/>
                    <a:lstStyle/>
                    <a:p>
                      <a:pPr algn="l" fontAlgn="b"/>
                      <a:r>
                        <a:rPr lang="en-US" sz="300" u="none" strike="noStrike">
                          <a:effectLst/>
                        </a:rPr>
                        <a:t>Portsmouth, Scioto County, Ohio</a:t>
                      </a:r>
                      <a:endParaRPr lang="en-US" sz="300" b="0" i="0" u="none" strike="noStrike">
                        <a:solidFill>
                          <a:srgbClr val="000000"/>
                        </a:solidFill>
                        <a:effectLst/>
                        <a:latin typeface="Century Gothic" panose="020B0502020202020204" pitchFamily="34" charset="0"/>
                      </a:endParaRPr>
                    </a:p>
                  </a:txBody>
                  <a:tcPr marL="1378" marR="1378" marT="1378" marB="0" anchor="b"/>
                </a:tc>
                <a:tc hMerge="1">
                  <a:txBody>
                    <a:bodyPr/>
                    <a:lstStyle/>
                    <a:p>
                      <a:endParaRPr lang="en-US"/>
                    </a:p>
                  </a:txBody>
                  <a:tcPr/>
                </a:tc>
                <a:extLst>
                  <a:ext uri="{0D108BD9-81ED-4DB2-BD59-A6C34878D82A}">
                    <a16:rowId xmlns:a16="http://schemas.microsoft.com/office/drawing/2014/main" val="3954382810"/>
                  </a:ext>
                </a:extLst>
              </a:tr>
              <a:tr h="65735">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377991282"/>
                  </a:ext>
                </a:extLst>
              </a:tr>
              <a:tr h="183722">
                <a:tc>
                  <a:txBody>
                    <a:bodyPr/>
                    <a:lstStyle/>
                    <a:p>
                      <a:pPr algn="l" fontAlgn="b"/>
                      <a:r>
                        <a:rPr lang="en-US" sz="300" u="none" strike="noStrike">
                          <a:effectLst/>
                        </a:rPr>
                        <a:t>   Garrett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M</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578959763"/>
                  </a:ext>
                </a:extLst>
              </a:tr>
              <a:tr h="123042">
                <a:tc>
                  <a:txBody>
                    <a:bodyPr/>
                    <a:lstStyle/>
                    <a:p>
                      <a:pPr algn="l" fontAlgn="b"/>
                      <a:r>
                        <a:rPr lang="en-US" sz="300" u="none" strike="noStrike">
                          <a:effectLst/>
                        </a:rPr>
                        <a:t>   Nelle</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1883-1966</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1785387647"/>
                  </a:ext>
                </a:extLst>
              </a:tr>
              <a:tr h="183722">
                <a:tc>
                  <a:txBody>
                    <a:bodyPr/>
                    <a:lstStyle/>
                    <a:p>
                      <a:pPr algn="l" fontAlgn="b"/>
                      <a:r>
                        <a:rPr lang="en-US" sz="300" u="none" strike="noStrike">
                          <a:effectLst/>
                        </a:rPr>
                        <a:t>   Herbert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1909-1958</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s/o Garrett and Nelle</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4132027716"/>
                  </a:ext>
                </a:extLst>
              </a:tr>
              <a:tr h="123042">
                <a:tc>
                  <a:txBody>
                    <a:bodyPr/>
                    <a:lstStyle/>
                    <a:p>
                      <a:pPr algn="l" fontAlgn="b"/>
                      <a:r>
                        <a:rPr lang="en-US" sz="300" u="none" strike="noStrike">
                          <a:effectLst/>
                        </a:rPr>
                        <a:t>   Beulah</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1923-</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r>
                        <a:rPr lang="en-US" sz="300" u="none" strike="noStrike">
                          <a:effectLst/>
                        </a:rPr>
                        <a:t>w/o Herbert</a:t>
                      </a:r>
                      <a:endParaRPr lang="en-US" sz="300" b="0" i="0" u="none" strike="noStrike">
                        <a:solidFill>
                          <a:srgbClr val="000000"/>
                        </a:solidFill>
                        <a:effectLst/>
                        <a:latin typeface="Century Gothic" panose="020B0502020202020204" pitchFamily="34" charset="0"/>
                      </a:endParaRPr>
                    </a:p>
                  </a:txBody>
                  <a:tcPr marL="1378" marR="1378" marT="1378" marB="0" anchor="b"/>
                </a:tc>
                <a:tc>
                  <a:txBody>
                    <a:bodyPr/>
                    <a:lstStyle/>
                    <a:p>
                      <a:pPr algn="l" fontAlgn="b"/>
                      <a:endParaRPr lang="en-US" sz="300" b="0" i="0" u="none" strike="noStrike" dirty="0">
                        <a:solidFill>
                          <a:srgbClr val="000000"/>
                        </a:solidFill>
                        <a:effectLst/>
                        <a:latin typeface="Century Gothic" panose="020B0502020202020204" pitchFamily="34" charset="0"/>
                      </a:endParaRPr>
                    </a:p>
                  </a:txBody>
                  <a:tcPr marL="1378" marR="1378" marT="1378" marB="0" anchor="b"/>
                </a:tc>
                <a:extLst>
                  <a:ext uri="{0D108BD9-81ED-4DB2-BD59-A6C34878D82A}">
                    <a16:rowId xmlns:a16="http://schemas.microsoft.com/office/drawing/2014/main" val="29520223"/>
                  </a:ext>
                </a:extLst>
              </a:tr>
            </a:tbl>
          </a:graphicData>
        </a:graphic>
      </p:graphicFrame>
    </p:spTree>
    <p:extLst>
      <p:ext uri="{BB962C8B-B14F-4D97-AF65-F5344CB8AC3E}">
        <p14:creationId xmlns:p14="http://schemas.microsoft.com/office/powerpoint/2010/main" val="835629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1752-E761-4844-A19E-3A72202BD3A0}"/>
              </a:ext>
            </a:extLst>
          </p:cNvPr>
          <p:cNvSpPr>
            <a:spLocks noGrp="1"/>
          </p:cNvSpPr>
          <p:nvPr>
            <p:ph type="title"/>
          </p:nvPr>
        </p:nvSpPr>
        <p:spPr/>
        <p:txBody>
          <a:bodyPr/>
          <a:lstStyle/>
          <a:p>
            <a:r>
              <a:rPr lang="en-US" dirty="0"/>
              <a:t>STEP 4:  </a:t>
            </a:r>
            <a:r>
              <a:rPr lang="en-US" sz="4000" dirty="0">
                <a:effectLst/>
                <a:latin typeface="Century Gothic" panose="020B0502020202020204" pitchFamily="34" charset="0"/>
                <a:ea typeface="Calibri" panose="020F0502020204030204" pitchFamily="34" charset="0"/>
                <a:cs typeface="Times New Roman" panose="02020603050405020304" pitchFamily="18" charset="0"/>
              </a:rPr>
              <a:t>Records found for Harrison Marsh</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18A3070F-FC94-4BAE-B203-A2D5B3ABBED1}"/>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dirty="0">
                <a:effectLst/>
                <a:latin typeface="Century Gothic" panose="020B0502020202020204" pitchFamily="34" charset="0"/>
                <a:ea typeface="Calibri" panose="020F0502020204030204" pitchFamily="34" charset="0"/>
                <a:cs typeface="Times New Roman" panose="02020603050405020304" pitchFamily="18" charset="0"/>
              </a:rPr>
              <a:t>Marriage Record</a:t>
            </a:r>
          </a:p>
          <a:p>
            <a:pPr marL="342900" marR="0" lvl="0" indent="-342900">
              <a:lnSpc>
                <a:spcPct val="107000"/>
              </a:lnSpc>
              <a:spcBef>
                <a:spcPts val="0"/>
              </a:spcBef>
              <a:spcAft>
                <a:spcPts val="0"/>
              </a:spcAft>
              <a:buFont typeface="+mj-lt"/>
              <a:buAutoNum type="arabicPeriod"/>
            </a:pPr>
            <a:endParaRPr lang="en-US" sz="1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69152FCB-EE57-4CCD-9693-63538A79E6FF}"/>
              </a:ext>
            </a:extLst>
          </p:cNvPr>
          <p:cNvGraphicFramePr>
            <a:graphicFrameLocks noChangeAspect="1"/>
          </p:cNvGraphicFramePr>
          <p:nvPr>
            <p:extLst>
              <p:ext uri="{D42A27DB-BD31-4B8C-83A1-F6EECF244321}">
                <p14:modId xmlns:p14="http://schemas.microsoft.com/office/powerpoint/2010/main" val="4017330908"/>
              </p:ext>
            </p:extLst>
          </p:nvPr>
        </p:nvGraphicFramePr>
        <p:xfrm>
          <a:off x="1853337" y="2506661"/>
          <a:ext cx="6544213" cy="7019894"/>
        </p:xfrm>
        <a:graphic>
          <a:graphicData uri="http://schemas.openxmlformats.org/presentationml/2006/ole">
            <mc:AlternateContent xmlns:mc="http://schemas.openxmlformats.org/markup-compatibility/2006">
              <mc:Choice xmlns:v="urn:schemas-microsoft-com:vml" Requires="v">
                <p:oleObj spid="_x0000_s14337"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853337" y="2506661"/>
                        <a:ext cx="6544213" cy="7019894"/>
                      </a:xfrm>
                      <a:prstGeom prst="rect">
                        <a:avLst/>
                      </a:prstGeom>
                    </p:spPr>
                  </p:pic>
                </p:oleObj>
              </mc:Fallback>
            </mc:AlternateContent>
          </a:graphicData>
        </a:graphic>
      </p:graphicFrame>
    </p:spTree>
    <p:extLst>
      <p:ext uri="{BB962C8B-B14F-4D97-AF65-F5344CB8AC3E}">
        <p14:creationId xmlns:p14="http://schemas.microsoft.com/office/powerpoint/2010/main" val="283846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2936-D119-469C-89A0-10A9695085CC}"/>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A7BA882D-97EE-4295-BD01-560816140B68}"/>
              </a:ext>
            </a:extLst>
          </p:cNvPr>
          <p:cNvSpPr>
            <a:spLocks noGrp="1"/>
          </p:cNvSpPr>
          <p:nvPr>
            <p:ph idx="1"/>
          </p:nvPr>
        </p:nvSpPr>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The purpose for the spreadsheet I set up was to find the ancestors of my Great Grandmother Cynthia Ann (Marsh) Killian.  I had been told by my mother than she was adopted.  Therefore, I didn’t know whether Marsh was her birth or adopted name.  The epiphany moment in finding her ancestors came with a newspaper article stating that Joseph Killian (Cynthia’s son) hosted his Uncle George Marsh and cousin Garret Marsh from Portsmouth, Ohio.  That would make Uncle George Cynthia’s brother and I now had a starting point!  Since Garret is an unusual name for that time frame, I pursued him in the records.  After finding all the records I could find, I still wasn’t sure of Cynthia Ann’s parents.  So, I set up a spreadsheet with all available information.  Let’s start setting up our spreadsheet.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7746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7C4A-0D44-4133-B214-DED6F9A074F9}"/>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9F6C4FEC-CFF6-4A9D-B957-074950FE04AF}"/>
              </a:ext>
            </a:extLst>
          </p:cNvPr>
          <p:cNvSpPr>
            <a:spLocks noGrp="1"/>
          </p:cNvSpPr>
          <p:nvPr>
            <p:ph idx="1"/>
          </p:nvPr>
        </p:nvSpPr>
        <p:spPr/>
        <p:txBody>
          <a:bodyPr/>
          <a:lstStyle/>
          <a:p>
            <a:r>
              <a:rPr lang="en-US" dirty="0"/>
              <a:t>1840 Census – Dearborn County, IN</a:t>
            </a:r>
          </a:p>
          <a:p>
            <a:endParaRPr lang="en-US" dirty="0"/>
          </a:p>
          <a:p>
            <a:r>
              <a:rPr lang="en-US" dirty="0"/>
              <a:t>1850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9218" name="Picture 2">
            <a:extLst>
              <a:ext uri="{FF2B5EF4-FFF2-40B4-BE49-F238E27FC236}">
                <a16:creationId xmlns:a16="http://schemas.microsoft.com/office/drawing/2014/main" id="{640D8FBF-8B38-4053-BDCB-A298A4037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52" t="50000" r="20684" b="47443"/>
          <a:stretch/>
        </p:blipFill>
        <p:spPr bwMode="auto">
          <a:xfrm>
            <a:off x="1216240" y="2434702"/>
            <a:ext cx="7111014" cy="1753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89CC0A5-3A6E-4435-B506-E826EC698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40" t="32621" r="8463" b="34369"/>
          <a:stretch/>
        </p:blipFill>
        <p:spPr bwMode="auto">
          <a:xfrm>
            <a:off x="1296140" y="3393490"/>
            <a:ext cx="9419208" cy="2263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78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71B0-AD31-48C7-9706-03ADED18C1DF}"/>
              </a:ext>
            </a:extLst>
          </p:cNvPr>
          <p:cNvSpPr>
            <a:spLocks noGrp="1"/>
          </p:cNvSpPr>
          <p:nvPr>
            <p:ph type="title"/>
          </p:nvPr>
        </p:nvSpPr>
        <p:spPr/>
        <p:txBody>
          <a:bodyPr/>
          <a:lstStyle/>
          <a:p>
            <a:r>
              <a:rPr lang="en-US" dirty="0"/>
              <a:t>STEP 4:	Census Records</a:t>
            </a:r>
          </a:p>
        </p:txBody>
      </p:sp>
      <p:sp>
        <p:nvSpPr>
          <p:cNvPr id="3" name="Content Placeholder 2">
            <a:extLst>
              <a:ext uri="{FF2B5EF4-FFF2-40B4-BE49-F238E27FC236}">
                <a16:creationId xmlns:a16="http://schemas.microsoft.com/office/drawing/2014/main" id="{E6519656-54B3-49B7-8C53-081D2B2BF7D6}"/>
              </a:ext>
            </a:extLst>
          </p:cNvPr>
          <p:cNvSpPr>
            <a:spLocks noGrp="1"/>
          </p:cNvSpPr>
          <p:nvPr>
            <p:ph idx="1"/>
          </p:nvPr>
        </p:nvSpPr>
        <p:spPr/>
        <p:txBody>
          <a:bodyPr/>
          <a:lstStyle/>
          <a:p>
            <a:r>
              <a:rPr lang="en-US" dirty="0"/>
              <a:t>1860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BE586EB-EE5A-4F21-973A-A57100FC4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127" y="2547217"/>
            <a:ext cx="10741090" cy="3200482"/>
          </a:xfrm>
          <a:prstGeom prst="rect">
            <a:avLst/>
          </a:prstGeom>
        </p:spPr>
      </p:pic>
    </p:spTree>
    <p:extLst>
      <p:ext uri="{BB962C8B-B14F-4D97-AF65-F5344CB8AC3E}">
        <p14:creationId xmlns:p14="http://schemas.microsoft.com/office/powerpoint/2010/main" val="2591460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28E9-78D2-4F70-8217-A38335FBB587}"/>
              </a:ext>
            </a:extLst>
          </p:cNvPr>
          <p:cNvSpPr>
            <a:spLocks noGrp="1"/>
          </p:cNvSpPr>
          <p:nvPr>
            <p:ph type="title"/>
          </p:nvPr>
        </p:nvSpPr>
        <p:spPr/>
        <p:txBody>
          <a:bodyPr/>
          <a:lstStyle/>
          <a:p>
            <a:r>
              <a:rPr lang="en-US" dirty="0"/>
              <a:t>STEP 4:	Census Records	</a:t>
            </a:r>
          </a:p>
        </p:txBody>
      </p:sp>
      <p:sp>
        <p:nvSpPr>
          <p:cNvPr id="3" name="Content Placeholder 2">
            <a:extLst>
              <a:ext uri="{FF2B5EF4-FFF2-40B4-BE49-F238E27FC236}">
                <a16:creationId xmlns:a16="http://schemas.microsoft.com/office/drawing/2014/main" id="{B2C599D2-F0AE-480B-990D-0509D79A1AF8}"/>
              </a:ext>
            </a:extLst>
          </p:cNvPr>
          <p:cNvSpPr>
            <a:spLocks noGrp="1"/>
          </p:cNvSpPr>
          <p:nvPr>
            <p:ph idx="1"/>
          </p:nvPr>
        </p:nvSpPr>
        <p:spPr/>
        <p:txBody>
          <a:bodyPr/>
          <a:lstStyle/>
          <a:p>
            <a:r>
              <a:rPr lang="en-US" dirty="0"/>
              <a:t>1870 Census – Cass County, IN</a:t>
            </a:r>
          </a:p>
          <a:p>
            <a:endParaRPr lang="en-US" dirty="0"/>
          </a:p>
          <a:p>
            <a:endParaRPr lang="en-US" dirty="0"/>
          </a:p>
        </p:txBody>
      </p:sp>
      <p:pic>
        <p:nvPicPr>
          <p:cNvPr id="11270" name="Picture 6">
            <a:extLst>
              <a:ext uri="{FF2B5EF4-FFF2-40B4-BE49-F238E27FC236}">
                <a16:creationId xmlns:a16="http://schemas.microsoft.com/office/drawing/2014/main" id="{2A629545-015D-468A-B0EE-9D6375B5F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37" b="-42719"/>
          <a:stretch/>
        </p:blipFill>
        <p:spPr bwMode="auto">
          <a:xfrm>
            <a:off x="1004887" y="6658251"/>
            <a:ext cx="11187113" cy="2632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3A6F25-FEB2-41B2-91AA-89B5EE385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887" y="2455211"/>
            <a:ext cx="11012942" cy="2414107"/>
          </a:xfrm>
          <a:prstGeom prst="rect">
            <a:avLst/>
          </a:prstGeom>
        </p:spPr>
      </p:pic>
    </p:spTree>
    <p:extLst>
      <p:ext uri="{BB962C8B-B14F-4D97-AF65-F5344CB8AC3E}">
        <p14:creationId xmlns:p14="http://schemas.microsoft.com/office/powerpoint/2010/main" val="2548843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9BC9D-5C70-42B9-88C8-FA61FDED7E52}"/>
              </a:ext>
            </a:extLst>
          </p:cNvPr>
          <p:cNvSpPr>
            <a:spLocks noGrp="1"/>
          </p:cNvSpPr>
          <p:nvPr>
            <p:ph type="title"/>
          </p:nvPr>
        </p:nvSpPr>
        <p:spPr/>
        <p:txBody>
          <a:bodyPr/>
          <a:lstStyle/>
          <a:p>
            <a:r>
              <a:rPr lang="en-US" dirty="0"/>
              <a:t>STEP 4:	Find A Grave</a:t>
            </a:r>
          </a:p>
        </p:txBody>
      </p:sp>
      <p:graphicFrame>
        <p:nvGraphicFramePr>
          <p:cNvPr id="4" name="Content Placeholder 3">
            <a:extLst>
              <a:ext uri="{FF2B5EF4-FFF2-40B4-BE49-F238E27FC236}">
                <a16:creationId xmlns:a16="http://schemas.microsoft.com/office/drawing/2014/main" id="{FDFBE023-94F5-4538-A337-D008A75E6107}"/>
              </a:ext>
            </a:extLst>
          </p:cNvPr>
          <p:cNvGraphicFramePr>
            <a:graphicFrameLocks noGrp="1" noChangeAspect="1"/>
          </p:cNvGraphicFramePr>
          <p:nvPr>
            <p:ph idx="1"/>
            <p:extLst>
              <p:ext uri="{D42A27DB-BD31-4B8C-83A1-F6EECF244321}">
                <p14:modId xmlns:p14="http://schemas.microsoft.com/office/powerpoint/2010/main" val="3132838420"/>
              </p:ext>
            </p:extLst>
          </p:nvPr>
        </p:nvGraphicFramePr>
        <p:xfrm>
          <a:off x="1722268" y="1793878"/>
          <a:ext cx="6414025" cy="7042212"/>
        </p:xfrm>
        <a:graphic>
          <a:graphicData uri="http://schemas.openxmlformats.org/presentationml/2006/ole">
            <mc:AlternateContent xmlns:mc="http://schemas.openxmlformats.org/markup-compatibility/2006">
              <mc:Choice xmlns:v="urn:schemas-microsoft-com:vml" Requires="v">
                <p:oleObj spid="_x0000_s15361"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722268" y="1793878"/>
                        <a:ext cx="6414025" cy="7042212"/>
                      </a:xfrm>
                      <a:prstGeom prst="rect">
                        <a:avLst/>
                      </a:prstGeom>
                    </p:spPr>
                  </p:pic>
                </p:oleObj>
              </mc:Fallback>
            </mc:AlternateContent>
          </a:graphicData>
        </a:graphic>
      </p:graphicFrame>
    </p:spTree>
    <p:extLst>
      <p:ext uri="{BB962C8B-B14F-4D97-AF65-F5344CB8AC3E}">
        <p14:creationId xmlns:p14="http://schemas.microsoft.com/office/powerpoint/2010/main" val="3502619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3ECE-1EDA-419B-AEAF-B38F5418FE5F}"/>
              </a:ext>
            </a:extLst>
          </p:cNvPr>
          <p:cNvSpPr>
            <a:spLocks noGrp="1"/>
          </p:cNvSpPr>
          <p:nvPr>
            <p:ph type="title"/>
          </p:nvPr>
        </p:nvSpPr>
        <p:spPr/>
        <p:txBody>
          <a:bodyPr/>
          <a:lstStyle/>
          <a:p>
            <a:r>
              <a:rPr lang="en-US" dirty="0"/>
              <a:t>STEP 4:	Family Group Sheet</a:t>
            </a:r>
          </a:p>
        </p:txBody>
      </p:sp>
      <p:graphicFrame>
        <p:nvGraphicFramePr>
          <p:cNvPr id="6" name="Content Placeholder 5">
            <a:extLst>
              <a:ext uri="{FF2B5EF4-FFF2-40B4-BE49-F238E27FC236}">
                <a16:creationId xmlns:a16="http://schemas.microsoft.com/office/drawing/2014/main" id="{6B6DE2EB-6834-48FA-84C0-0AAA4188FC57}"/>
              </a:ext>
            </a:extLst>
          </p:cNvPr>
          <p:cNvGraphicFramePr>
            <a:graphicFrameLocks noGrp="1" noChangeAspect="1"/>
          </p:cNvGraphicFramePr>
          <p:nvPr>
            <p:ph idx="1"/>
            <p:extLst>
              <p:ext uri="{D42A27DB-BD31-4B8C-83A1-F6EECF244321}">
                <p14:modId xmlns:p14="http://schemas.microsoft.com/office/powerpoint/2010/main" val="641015548"/>
              </p:ext>
            </p:extLst>
          </p:nvPr>
        </p:nvGraphicFramePr>
        <p:xfrm>
          <a:off x="932932" y="1690688"/>
          <a:ext cx="5533183" cy="6301338"/>
        </p:xfrm>
        <a:graphic>
          <a:graphicData uri="http://schemas.openxmlformats.org/presentationml/2006/ole">
            <mc:AlternateContent xmlns:mc="http://schemas.openxmlformats.org/markup-compatibility/2006">
              <mc:Choice xmlns:v="urn:schemas-microsoft-com:vml" Requires="v">
                <p:oleObj spid="_x0000_s16385"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932932" y="1690688"/>
                        <a:ext cx="5533183" cy="6301338"/>
                      </a:xfrm>
                      <a:prstGeom prst="rect">
                        <a:avLst/>
                      </a:prstGeom>
                    </p:spPr>
                  </p:pic>
                </p:oleObj>
              </mc:Fallback>
            </mc:AlternateContent>
          </a:graphicData>
        </a:graphic>
      </p:graphicFrame>
    </p:spTree>
    <p:extLst>
      <p:ext uri="{BB962C8B-B14F-4D97-AF65-F5344CB8AC3E}">
        <p14:creationId xmlns:p14="http://schemas.microsoft.com/office/powerpoint/2010/main" val="143585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5D4E-28E1-445B-B890-8A57AF99DA8E}"/>
              </a:ext>
            </a:extLst>
          </p:cNvPr>
          <p:cNvSpPr>
            <a:spLocks noGrp="1"/>
          </p:cNvSpPr>
          <p:nvPr>
            <p:ph type="title"/>
          </p:nvPr>
        </p:nvSpPr>
        <p:spPr/>
        <p:txBody>
          <a:bodyPr/>
          <a:lstStyle/>
          <a:p>
            <a:r>
              <a:rPr lang="en-US" dirty="0"/>
              <a:t>STEP 4:	Spreadsheet Entries</a:t>
            </a:r>
          </a:p>
        </p:txBody>
      </p:sp>
      <p:graphicFrame>
        <p:nvGraphicFramePr>
          <p:cNvPr id="4" name="Object 3">
            <a:extLst>
              <a:ext uri="{FF2B5EF4-FFF2-40B4-BE49-F238E27FC236}">
                <a16:creationId xmlns:a16="http://schemas.microsoft.com/office/drawing/2014/main" id="{35D4E0FA-2266-4EF9-80E0-281D98C00679}"/>
              </a:ext>
            </a:extLst>
          </p:cNvPr>
          <p:cNvGraphicFramePr>
            <a:graphicFrameLocks noChangeAspect="1"/>
          </p:cNvGraphicFramePr>
          <p:nvPr>
            <p:extLst>
              <p:ext uri="{D42A27DB-BD31-4B8C-83A1-F6EECF244321}">
                <p14:modId xmlns:p14="http://schemas.microsoft.com/office/powerpoint/2010/main" val="1480241717"/>
              </p:ext>
            </p:extLst>
          </p:nvPr>
        </p:nvGraphicFramePr>
        <p:xfrm>
          <a:off x="1790470" y="1269507"/>
          <a:ext cx="4305530" cy="4907456"/>
        </p:xfrm>
        <a:graphic>
          <a:graphicData uri="http://schemas.openxmlformats.org/presentationml/2006/ole">
            <mc:AlternateContent xmlns:mc="http://schemas.openxmlformats.org/markup-compatibility/2006">
              <mc:Choice xmlns:v="urn:schemas-microsoft-com:vml" Requires="v">
                <p:oleObj spid="_x0000_s17409" name="Worksheet" r:id="rId4" imgW="6278738" imgH="11346243" progId="Excel.Sheet.12">
                  <p:embed/>
                </p:oleObj>
              </mc:Choice>
              <mc:Fallback>
                <p:oleObj name="Worksheet" r:id="rId4" imgW="6278738" imgH="11346243" progId="Excel.Sheet.12">
                  <p:embed/>
                  <p:pic>
                    <p:nvPicPr>
                      <p:cNvPr id="0" name=""/>
                      <p:cNvPicPr/>
                      <p:nvPr/>
                    </p:nvPicPr>
                    <p:blipFill>
                      <a:blip r:embed="rId5"/>
                      <a:stretch>
                        <a:fillRect/>
                      </a:stretch>
                    </p:blipFill>
                    <p:spPr>
                      <a:xfrm>
                        <a:off x="1790470" y="1269507"/>
                        <a:ext cx="4305530" cy="4907456"/>
                      </a:xfrm>
                      <a:prstGeom prst="rect">
                        <a:avLst/>
                      </a:prstGeom>
                    </p:spPr>
                  </p:pic>
                </p:oleObj>
              </mc:Fallback>
            </mc:AlternateContent>
          </a:graphicData>
        </a:graphic>
      </p:graphicFrame>
    </p:spTree>
    <p:extLst>
      <p:ext uri="{BB962C8B-B14F-4D97-AF65-F5344CB8AC3E}">
        <p14:creationId xmlns:p14="http://schemas.microsoft.com/office/powerpoint/2010/main" val="316140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0F00-FD20-4F2C-9D33-A1760C6E4291}"/>
              </a:ext>
            </a:extLst>
          </p:cNvPr>
          <p:cNvSpPr>
            <a:spLocks noGrp="1"/>
          </p:cNvSpPr>
          <p:nvPr>
            <p:ph type="title"/>
          </p:nvPr>
        </p:nvSpPr>
        <p:spPr/>
        <p:txBody>
          <a:bodyPr/>
          <a:lstStyle/>
          <a:p>
            <a:r>
              <a:rPr lang="en-US" dirty="0"/>
              <a:t>STEP 5:	Records for George &amp; Ettie Marsh</a:t>
            </a:r>
          </a:p>
        </p:txBody>
      </p:sp>
      <p:sp>
        <p:nvSpPr>
          <p:cNvPr id="3" name="Content Placeholder 2">
            <a:extLst>
              <a:ext uri="{FF2B5EF4-FFF2-40B4-BE49-F238E27FC236}">
                <a16:creationId xmlns:a16="http://schemas.microsoft.com/office/drawing/2014/main" id="{F006B4DD-5799-4F67-828A-4E76E4CA01B9}"/>
              </a:ext>
            </a:extLst>
          </p:cNvPr>
          <p:cNvSpPr>
            <a:spLocks noGrp="1"/>
          </p:cNvSpPr>
          <p:nvPr>
            <p:ph idx="1"/>
          </p:nvPr>
        </p:nvSpPr>
        <p:spPr/>
        <p:txBody>
          <a:bodyPr/>
          <a:lstStyle/>
          <a:p>
            <a:r>
              <a:rPr lang="en-US" dirty="0"/>
              <a:t>1870 Census – Cass County, IN</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12294" name="Picture 6">
            <a:extLst>
              <a:ext uri="{FF2B5EF4-FFF2-40B4-BE49-F238E27FC236}">
                <a16:creationId xmlns:a16="http://schemas.microsoft.com/office/drawing/2014/main" id="{E02BE9EF-060A-4A7E-815A-6AF6FC434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6" t="65501" r="16319" b="29838"/>
          <a:stretch/>
        </p:blipFill>
        <p:spPr bwMode="auto">
          <a:xfrm>
            <a:off x="1109709" y="4429957"/>
            <a:ext cx="8078679" cy="319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458C20D-B58A-4D49-AD2B-6F7DE81DA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709" y="2306381"/>
            <a:ext cx="10805483" cy="2443172"/>
          </a:xfrm>
          <a:prstGeom prst="rect">
            <a:avLst/>
          </a:prstGeom>
        </p:spPr>
      </p:pic>
    </p:spTree>
    <p:extLst>
      <p:ext uri="{BB962C8B-B14F-4D97-AF65-F5344CB8AC3E}">
        <p14:creationId xmlns:p14="http://schemas.microsoft.com/office/powerpoint/2010/main" val="1622830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5ED2-5151-4089-BC1B-AD5F624B438C}"/>
              </a:ext>
            </a:extLst>
          </p:cNvPr>
          <p:cNvSpPr>
            <a:spLocks noGrp="1"/>
          </p:cNvSpPr>
          <p:nvPr>
            <p:ph type="title"/>
          </p:nvPr>
        </p:nvSpPr>
        <p:spPr/>
        <p:txBody>
          <a:bodyPr/>
          <a:lstStyle/>
          <a:p>
            <a:r>
              <a:rPr lang="en-US" dirty="0"/>
              <a:t>STEP 5:	Census Records	</a:t>
            </a:r>
          </a:p>
        </p:txBody>
      </p:sp>
      <p:sp>
        <p:nvSpPr>
          <p:cNvPr id="3" name="Content Placeholder 2">
            <a:extLst>
              <a:ext uri="{FF2B5EF4-FFF2-40B4-BE49-F238E27FC236}">
                <a16:creationId xmlns:a16="http://schemas.microsoft.com/office/drawing/2014/main" id="{8EF9A2AF-49EF-4770-938F-04BF2079C853}"/>
              </a:ext>
            </a:extLst>
          </p:cNvPr>
          <p:cNvSpPr>
            <a:spLocks noGrp="1"/>
          </p:cNvSpPr>
          <p:nvPr>
            <p:ph idx="1"/>
          </p:nvPr>
        </p:nvSpPr>
        <p:spPr/>
        <p:txBody>
          <a:bodyPr/>
          <a:lstStyle/>
          <a:p>
            <a:r>
              <a:rPr lang="en-US" dirty="0"/>
              <a:t>1880 Census – Howard County, IN</a:t>
            </a:r>
          </a:p>
          <a:p>
            <a:endParaRPr lang="en-US" dirty="0"/>
          </a:p>
        </p:txBody>
      </p:sp>
      <p:pic>
        <p:nvPicPr>
          <p:cNvPr id="5" name="Picture 4">
            <a:extLst>
              <a:ext uri="{FF2B5EF4-FFF2-40B4-BE49-F238E27FC236}">
                <a16:creationId xmlns:a16="http://schemas.microsoft.com/office/drawing/2014/main" id="{0F33E149-FA7D-4D3D-8C7C-0F46EB75A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31517"/>
            <a:ext cx="11132976" cy="1394966"/>
          </a:xfrm>
          <a:prstGeom prst="rect">
            <a:avLst/>
          </a:prstGeom>
        </p:spPr>
      </p:pic>
    </p:spTree>
    <p:extLst>
      <p:ext uri="{BB962C8B-B14F-4D97-AF65-F5344CB8AC3E}">
        <p14:creationId xmlns:p14="http://schemas.microsoft.com/office/powerpoint/2010/main" val="3170941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E547-A7F6-4707-A3F8-A32EAB9890FB}"/>
              </a:ext>
            </a:extLst>
          </p:cNvPr>
          <p:cNvSpPr>
            <a:spLocks noGrp="1"/>
          </p:cNvSpPr>
          <p:nvPr>
            <p:ph type="title"/>
          </p:nvPr>
        </p:nvSpPr>
        <p:spPr/>
        <p:txBody>
          <a:bodyPr/>
          <a:lstStyle/>
          <a:p>
            <a:r>
              <a:rPr lang="en-US" dirty="0"/>
              <a:t>STEP 5:	Census Records</a:t>
            </a:r>
          </a:p>
        </p:txBody>
      </p:sp>
      <p:sp>
        <p:nvSpPr>
          <p:cNvPr id="3" name="Content Placeholder 2">
            <a:extLst>
              <a:ext uri="{FF2B5EF4-FFF2-40B4-BE49-F238E27FC236}">
                <a16:creationId xmlns:a16="http://schemas.microsoft.com/office/drawing/2014/main" id="{9E57AEC0-FCDF-494E-BB66-FBF203696269}"/>
              </a:ext>
            </a:extLst>
          </p:cNvPr>
          <p:cNvSpPr>
            <a:spLocks noGrp="1"/>
          </p:cNvSpPr>
          <p:nvPr>
            <p:ph idx="1"/>
          </p:nvPr>
        </p:nvSpPr>
        <p:spPr/>
        <p:txBody>
          <a:bodyPr/>
          <a:lstStyle/>
          <a:p>
            <a:r>
              <a:rPr lang="en-US" dirty="0"/>
              <a:t>1900 Census – Howard County, IN</a:t>
            </a:r>
          </a:p>
          <a:p>
            <a:endParaRPr lang="en-US" dirty="0"/>
          </a:p>
          <a:p>
            <a:endParaRPr lang="en-US" dirty="0"/>
          </a:p>
          <a:p>
            <a:endParaRPr lang="en-US" dirty="0"/>
          </a:p>
          <a:p>
            <a:r>
              <a:rPr lang="en-US" dirty="0"/>
              <a:t>1910 Census – Howard County, IN</a:t>
            </a:r>
          </a:p>
          <a:p>
            <a:endParaRPr lang="en-US" dirty="0"/>
          </a:p>
        </p:txBody>
      </p:sp>
      <p:pic>
        <p:nvPicPr>
          <p:cNvPr id="5" name="Picture 4">
            <a:extLst>
              <a:ext uri="{FF2B5EF4-FFF2-40B4-BE49-F238E27FC236}">
                <a16:creationId xmlns:a16="http://schemas.microsoft.com/office/drawing/2014/main" id="{46422272-7D0B-4681-B73E-C264A3DC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431264"/>
            <a:ext cx="11188959" cy="1162235"/>
          </a:xfrm>
          <a:prstGeom prst="rect">
            <a:avLst/>
          </a:prstGeom>
        </p:spPr>
      </p:pic>
      <p:pic>
        <p:nvPicPr>
          <p:cNvPr id="7" name="Picture 6">
            <a:extLst>
              <a:ext uri="{FF2B5EF4-FFF2-40B4-BE49-F238E27FC236}">
                <a16:creationId xmlns:a16="http://schemas.microsoft.com/office/drawing/2014/main" id="{AE313354-55C7-45FD-89AA-C3C66FD6B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446042"/>
            <a:ext cx="11076992" cy="1270389"/>
          </a:xfrm>
          <a:prstGeom prst="rect">
            <a:avLst/>
          </a:prstGeom>
        </p:spPr>
      </p:pic>
    </p:spTree>
    <p:extLst>
      <p:ext uri="{BB962C8B-B14F-4D97-AF65-F5344CB8AC3E}">
        <p14:creationId xmlns:p14="http://schemas.microsoft.com/office/powerpoint/2010/main" val="3490940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96CF-C377-4047-9EB9-B52B9EA6E2D5}"/>
              </a:ext>
            </a:extLst>
          </p:cNvPr>
          <p:cNvSpPr>
            <a:spLocks noGrp="1"/>
          </p:cNvSpPr>
          <p:nvPr>
            <p:ph type="title"/>
          </p:nvPr>
        </p:nvSpPr>
        <p:spPr/>
        <p:txBody>
          <a:bodyPr/>
          <a:lstStyle/>
          <a:p>
            <a:r>
              <a:rPr lang="en-US" dirty="0"/>
              <a:t>STEP 5:	U. S. City Directories</a:t>
            </a:r>
          </a:p>
        </p:txBody>
      </p:sp>
      <p:sp>
        <p:nvSpPr>
          <p:cNvPr id="3" name="Content Placeholder 2">
            <a:extLst>
              <a:ext uri="{FF2B5EF4-FFF2-40B4-BE49-F238E27FC236}">
                <a16:creationId xmlns:a16="http://schemas.microsoft.com/office/drawing/2014/main" id="{9D8ABA72-B9D8-489A-8D09-08D6E3AE26CA}"/>
              </a:ext>
            </a:extLst>
          </p:cNvPr>
          <p:cNvSpPr>
            <a:spLocks noGrp="1"/>
          </p:cNvSpPr>
          <p:nvPr>
            <p:ph idx="1"/>
          </p:nvPr>
        </p:nvSpPr>
        <p:spPr/>
        <p:txBody>
          <a:bodyPr/>
          <a:lstStyle/>
          <a:p>
            <a:r>
              <a:rPr lang="en-US" dirty="0"/>
              <a:t>1921 – Logansport, Cass County, IN</a:t>
            </a:r>
          </a:p>
          <a:p>
            <a:endParaRPr lang="en-US" dirty="0"/>
          </a:p>
        </p:txBody>
      </p:sp>
      <p:graphicFrame>
        <p:nvGraphicFramePr>
          <p:cNvPr id="4" name="Object 3">
            <a:extLst>
              <a:ext uri="{FF2B5EF4-FFF2-40B4-BE49-F238E27FC236}">
                <a16:creationId xmlns:a16="http://schemas.microsoft.com/office/drawing/2014/main" id="{37B5E796-458E-4FBF-B300-1C27E4EEA229}"/>
              </a:ext>
            </a:extLst>
          </p:cNvPr>
          <p:cNvGraphicFramePr>
            <a:graphicFrameLocks noChangeAspect="1"/>
          </p:cNvGraphicFramePr>
          <p:nvPr>
            <p:extLst>
              <p:ext uri="{D42A27DB-BD31-4B8C-83A1-F6EECF244321}">
                <p14:modId xmlns:p14="http://schemas.microsoft.com/office/powerpoint/2010/main" val="3187215408"/>
              </p:ext>
            </p:extLst>
          </p:nvPr>
        </p:nvGraphicFramePr>
        <p:xfrm>
          <a:off x="1187419" y="2433251"/>
          <a:ext cx="5763887" cy="6944014"/>
        </p:xfrm>
        <a:graphic>
          <a:graphicData uri="http://schemas.openxmlformats.org/presentationml/2006/ole">
            <mc:AlternateContent xmlns:mc="http://schemas.openxmlformats.org/markup-compatibility/2006">
              <mc:Choice xmlns:v="urn:schemas-microsoft-com:vml" Requires="v">
                <p:oleObj spid="_x0000_s18433"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187419" y="2433251"/>
                        <a:ext cx="5763887" cy="6944014"/>
                      </a:xfrm>
                      <a:prstGeom prst="rect">
                        <a:avLst/>
                      </a:prstGeom>
                    </p:spPr>
                  </p:pic>
                </p:oleObj>
              </mc:Fallback>
            </mc:AlternateContent>
          </a:graphicData>
        </a:graphic>
      </p:graphicFrame>
    </p:spTree>
    <p:extLst>
      <p:ext uri="{BB962C8B-B14F-4D97-AF65-F5344CB8AC3E}">
        <p14:creationId xmlns:p14="http://schemas.microsoft.com/office/powerpoint/2010/main" val="242773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9C7D-9283-449F-9593-DEDA11431405}"/>
              </a:ext>
            </a:extLst>
          </p:cNvPr>
          <p:cNvSpPr>
            <a:spLocks noGrp="1"/>
          </p:cNvSpPr>
          <p:nvPr>
            <p:ph type="title"/>
          </p:nvPr>
        </p:nvSpPr>
        <p:spPr/>
        <p:txBody>
          <a:bodyPr/>
          <a:lstStyle/>
          <a:p>
            <a:r>
              <a:rPr lang="en-US" dirty="0"/>
              <a:t>STEP 1:  Find all the information available</a:t>
            </a:r>
          </a:p>
        </p:txBody>
      </p:sp>
      <p:sp>
        <p:nvSpPr>
          <p:cNvPr id="3" name="Content Placeholder 2">
            <a:extLst>
              <a:ext uri="{FF2B5EF4-FFF2-40B4-BE49-F238E27FC236}">
                <a16:creationId xmlns:a16="http://schemas.microsoft.com/office/drawing/2014/main" id="{B9328857-4B5C-4F24-831A-B90B618E38CB}"/>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Census 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Birth, Marriage and Death 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Find A Grave memorials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Social Security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62548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7F57-01AE-49FE-B81D-C52C18E0EB22}"/>
              </a:ext>
            </a:extLst>
          </p:cNvPr>
          <p:cNvSpPr>
            <a:spLocks noGrp="1"/>
          </p:cNvSpPr>
          <p:nvPr>
            <p:ph type="title"/>
          </p:nvPr>
        </p:nvSpPr>
        <p:spPr/>
        <p:txBody>
          <a:bodyPr/>
          <a:lstStyle/>
          <a:p>
            <a:r>
              <a:rPr lang="en-US" dirty="0"/>
              <a:t>STEP 5:	U. S. City Directories</a:t>
            </a:r>
          </a:p>
        </p:txBody>
      </p:sp>
      <p:sp>
        <p:nvSpPr>
          <p:cNvPr id="3" name="Content Placeholder 2">
            <a:extLst>
              <a:ext uri="{FF2B5EF4-FFF2-40B4-BE49-F238E27FC236}">
                <a16:creationId xmlns:a16="http://schemas.microsoft.com/office/drawing/2014/main" id="{69662F7A-6980-4C28-856E-B63AF6A2CC2A}"/>
              </a:ext>
            </a:extLst>
          </p:cNvPr>
          <p:cNvSpPr>
            <a:spLocks noGrp="1"/>
          </p:cNvSpPr>
          <p:nvPr>
            <p:ph idx="1"/>
          </p:nvPr>
        </p:nvSpPr>
        <p:spPr/>
        <p:txBody>
          <a:bodyPr/>
          <a:lstStyle/>
          <a:p>
            <a:r>
              <a:rPr lang="en-US" dirty="0"/>
              <a:t>1930 – Logansport, Cass County, IN</a:t>
            </a:r>
          </a:p>
          <a:p>
            <a:endParaRPr lang="en-US" dirty="0"/>
          </a:p>
        </p:txBody>
      </p:sp>
      <p:graphicFrame>
        <p:nvGraphicFramePr>
          <p:cNvPr id="4" name="Object 3">
            <a:extLst>
              <a:ext uri="{FF2B5EF4-FFF2-40B4-BE49-F238E27FC236}">
                <a16:creationId xmlns:a16="http://schemas.microsoft.com/office/drawing/2014/main" id="{B8408729-BDCF-48B2-A6B8-1336E8FE0A46}"/>
              </a:ext>
            </a:extLst>
          </p:cNvPr>
          <p:cNvGraphicFramePr>
            <a:graphicFrameLocks noChangeAspect="1"/>
          </p:cNvGraphicFramePr>
          <p:nvPr>
            <p:extLst>
              <p:ext uri="{D42A27DB-BD31-4B8C-83A1-F6EECF244321}">
                <p14:modId xmlns:p14="http://schemas.microsoft.com/office/powerpoint/2010/main" val="2602042873"/>
              </p:ext>
            </p:extLst>
          </p:nvPr>
        </p:nvGraphicFramePr>
        <p:xfrm>
          <a:off x="1128234" y="2422478"/>
          <a:ext cx="5459178" cy="6796167"/>
        </p:xfrm>
        <a:graphic>
          <a:graphicData uri="http://schemas.openxmlformats.org/presentationml/2006/ole">
            <mc:AlternateContent xmlns:mc="http://schemas.openxmlformats.org/markup-compatibility/2006">
              <mc:Choice xmlns:v="urn:schemas-microsoft-com:vml" Requires="v">
                <p:oleObj spid="_x0000_s19457"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128234" y="2422478"/>
                        <a:ext cx="5459178" cy="6796167"/>
                      </a:xfrm>
                      <a:prstGeom prst="rect">
                        <a:avLst/>
                      </a:prstGeom>
                    </p:spPr>
                  </p:pic>
                </p:oleObj>
              </mc:Fallback>
            </mc:AlternateContent>
          </a:graphicData>
        </a:graphic>
      </p:graphicFrame>
    </p:spTree>
    <p:extLst>
      <p:ext uri="{BB962C8B-B14F-4D97-AF65-F5344CB8AC3E}">
        <p14:creationId xmlns:p14="http://schemas.microsoft.com/office/powerpoint/2010/main" val="1318837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0D01-FEFE-4842-8711-325FD7B921FE}"/>
              </a:ext>
            </a:extLst>
          </p:cNvPr>
          <p:cNvSpPr>
            <a:spLocks noGrp="1"/>
          </p:cNvSpPr>
          <p:nvPr>
            <p:ph type="title"/>
          </p:nvPr>
        </p:nvSpPr>
        <p:spPr/>
        <p:txBody>
          <a:bodyPr/>
          <a:lstStyle/>
          <a:p>
            <a:r>
              <a:rPr lang="en-US" dirty="0"/>
              <a:t>STEP 5:	U. S. Civil War Pension Index</a:t>
            </a:r>
          </a:p>
        </p:txBody>
      </p:sp>
      <p:graphicFrame>
        <p:nvGraphicFramePr>
          <p:cNvPr id="4" name="Content Placeholder 3">
            <a:extLst>
              <a:ext uri="{FF2B5EF4-FFF2-40B4-BE49-F238E27FC236}">
                <a16:creationId xmlns:a16="http://schemas.microsoft.com/office/drawing/2014/main" id="{F8275018-00D8-4814-9A3D-5A9E3FD53116}"/>
              </a:ext>
            </a:extLst>
          </p:cNvPr>
          <p:cNvGraphicFramePr>
            <a:graphicFrameLocks noGrp="1" noChangeAspect="1"/>
          </p:cNvGraphicFramePr>
          <p:nvPr>
            <p:ph idx="1"/>
            <p:extLst>
              <p:ext uri="{D42A27DB-BD31-4B8C-83A1-F6EECF244321}">
                <p14:modId xmlns:p14="http://schemas.microsoft.com/office/powerpoint/2010/main" val="3604795453"/>
              </p:ext>
            </p:extLst>
          </p:nvPr>
        </p:nvGraphicFramePr>
        <p:xfrm>
          <a:off x="1359332" y="1621438"/>
          <a:ext cx="4621590" cy="7065362"/>
        </p:xfrm>
        <a:graphic>
          <a:graphicData uri="http://schemas.openxmlformats.org/presentationml/2006/ole">
            <mc:AlternateContent xmlns:mc="http://schemas.openxmlformats.org/markup-compatibility/2006">
              <mc:Choice xmlns:v="urn:schemas-microsoft-com:vml" Requires="v">
                <p:oleObj spid="_x0000_s20481"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359332" y="1621438"/>
                        <a:ext cx="4621590" cy="7065362"/>
                      </a:xfrm>
                      <a:prstGeom prst="rect">
                        <a:avLst/>
                      </a:prstGeom>
                    </p:spPr>
                  </p:pic>
                </p:oleObj>
              </mc:Fallback>
            </mc:AlternateContent>
          </a:graphicData>
        </a:graphic>
      </p:graphicFrame>
    </p:spTree>
    <p:extLst>
      <p:ext uri="{BB962C8B-B14F-4D97-AF65-F5344CB8AC3E}">
        <p14:creationId xmlns:p14="http://schemas.microsoft.com/office/powerpoint/2010/main" val="363683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398C-DDF4-42CF-93FE-27DA6D883D42}"/>
              </a:ext>
            </a:extLst>
          </p:cNvPr>
          <p:cNvSpPr>
            <a:spLocks noGrp="1"/>
          </p:cNvSpPr>
          <p:nvPr>
            <p:ph type="title"/>
          </p:nvPr>
        </p:nvSpPr>
        <p:spPr/>
        <p:txBody>
          <a:bodyPr/>
          <a:lstStyle/>
          <a:p>
            <a:r>
              <a:rPr lang="en-US" dirty="0"/>
              <a:t>Step 2:  GATHER ALL YOUR RECORDS</a:t>
            </a:r>
          </a:p>
        </p:txBody>
      </p:sp>
      <p:sp>
        <p:nvSpPr>
          <p:cNvPr id="3" name="Content Placeholder 2">
            <a:extLst>
              <a:ext uri="{FF2B5EF4-FFF2-40B4-BE49-F238E27FC236}">
                <a16:creationId xmlns:a16="http://schemas.microsoft.com/office/drawing/2014/main" id="{63B93E09-F14B-4392-9AD1-187F4F53EAC2}"/>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dirty="0">
                <a:effectLst/>
                <a:latin typeface="Century Gothic" panose="020B0502020202020204" pitchFamily="34" charset="0"/>
                <a:ea typeface="Calibri" panose="020F0502020204030204" pitchFamily="34" charset="0"/>
                <a:cs typeface="Times New Roman" panose="02020603050405020304" pitchFamily="18" charset="0"/>
              </a:rPr>
              <a:t>Enter all the information found in the first column on the spreadsheet</a:t>
            </a:r>
          </a:p>
          <a:p>
            <a:pPr marL="342900" marR="0" lvl="0" indent="-342900">
              <a:lnSpc>
                <a:spcPct val="107000"/>
              </a:lnSpc>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Birth Record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Marriage Record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Bef>
                <a:spcPts val="0"/>
              </a:spcBef>
              <a:buFont typeface="+mj-lt"/>
              <a:buAutoNum type="alphaLcPeriod"/>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Death Record</a:t>
            </a:r>
          </a:p>
          <a:p>
            <a:pPr marL="800100" lvl="1" indent="-342900">
              <a:lnSpc>
                <a:spcPct val="107000"/>
              </a:lnSpc>
              <a:spcBef>
                <a:spcPts val="0"/>
              </a:spcBef>
              <a:buFont typeface="+mj-lt"/>
              <a:buAutoNum type="alphaLcPeriod"/>
            </a:pPr>
            <a:r>
              <a:rPr lang="en-US" sz="1800" dirty="0">
                <a:latin typeface="Century Gothic" panose="020B0502020202020204" pitchFamily="34" charset="0"/>
                <a:ea typeface="Calibri" panose="020F0502020204030204" pitchFamily="34" charset="0"/>
                <a:cs typeface="Times New Roman" panose="02020603050405020304" pitchFamily="18" charset="0"/>
              </a:rPr>
              <a:t>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075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FDA6-BA0F-476C-82F8-AD1685665F63}"/>
              </a:ext>
            </a:extLst>
          </p:cNvPr>
          <p:cNvSpPr>
            <a:spLocks noGrp="1"/>
          </p:cNvSpPr>
          <p:nvPr>
            <p:ph type="title"/>
          </p:nvPr>
        </p:nvSpPr>
        <p:spPr/>
        <p:txBody>
          <a:bodyPr/>
          <a:lstStyle/>
          <a:p>
            <a:r>
              <a:rPr lang="en-US" dirty="0"/>
              <a:t>STEP 2:	Marriage Record</a:t>
            </a:r>
          </a:p>
        </p:txBody>
      </p:sp>
      <p:graphicFrame>
        <p:nvGraphicFramePr>
          <p:cNvPr id="4" name="Content Placeholder 3">
            <a:extLst>
              <a:ext uri="{FF2B5EF4-FFF2-40B4-BE49-F238E27FC236}">
                <a16:creationId xmlns:a16="http://schemas.microsoft.com/office/drawing/2014/main" id="{4966B1F8-A945-414F-95EB-6FEFC8B45264}"/>
              </a:ext>
            </a:extLst>
          </p:cNvPr>
          <p:cNvGraphicFramePr>
            <a:graphicFrameLocks noGrp="1" noChangeAspect="1"/>
          </p:cNvGraphicFramePr>
          <p:nvPr>
            <p:ph idx="1"/>
            <p:extLst>
              <p:ext uri="{D42A27DB-BD31-4B8C-83A1-F6EECF244321}">
                <p14:modId xmlns:p14="http://schemas.microsoft.com/office/powerpoint/2010/main" val="1601300337"/>
              </p:ext>
            </p:extLst>
          </p:nvPr>
        </p:nvGraphicFramePr>
        <p:xfrm>
          <a:off x="1980769" y="1544838"/>
          <a:ext cx="3363913" cy="4948037"/>
        </p:xfrm>
        <a:graphic>
          <a:graphicData uri="http://schemas.openxmlformats.org/presentationml/2006/ole">
            <mc:AlternateContent xmlns:mc="http://schemas.openxmlformats.org/markup-compatibility/2006">
              <mc:Choice xmlns:v="urn:schemas-microsoft-com:vml" Requires="v">
                <p:oleObj spid="_x0000_s1025" name="Acrobat Document" r:id="rId4" imgW="5829194" imgH="7543659" progId="AcroExch.Document.7">
                  <p:embed/>
                </p:oleObj>
              </mc:Choice>
              <mc:Fallback>
                <p:oleObj name="Acrobat Document" r:id="rId4" imgW="5829194" imgH="7543659" progId="AcroExch.Document.7">
                  <p:embed/>
                  <p:pic>
                    <p:nvPicPr>
                      <p:cNvPr id="0" name=""/>
                      <p:cNvPicPr/>
                      <p:nvPr/>
                    </p:nvPicPr>
                    <p:blipFill>
                      <a:blip r:embed="rId5"/>
                      <a:stretch>
                        <a:fillRect/>
                      </a:stretch>
                    </p:blipFill>
                    <p:spPr>
                      <a:xfrm>
                        <a:off x="1980769" y="1544838"/>
                        <a:ext cx="3363913" cy="4948037"/>
                      </a:xfrm>
                      <a:prstGeom prst="rect">
                        <a:avLst/>
                      </a:prstGeom>
                    </p:spPr>
                  </p:pic>
                </p:oleObj>
              </mc:Fallback>
            </mc:AlternateContent>
          </a:graphicData>
        </a:graphic>
      </p:graphicFrame>
    </p:spTree>
    <p:extLst>
      <p:ext uri="{BB962C8B-B14F-4D97-AF65-F5344CB8AC3E}">
        <p14:creationId xmlns:p14="http://schemas.microsoft.com/office/powerpoint/2010/main" val="88566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038C-CF17-4451-AA83-816CD5FA2E42}"/>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995F9443-E544-4F15-BBE3-182786105E6F}"/>
              </a:ext>
            </a:extLst>
          </p:cNvPr>
          <p:cNvSpPr>
            <a:spLocks noGrp="1"/>
          </p:cNvSpPr>
          <p:nvPr>
            <p:ph idx="1"/>
          </p:nvPr>
        </p:nvSpPr>
        <p:spPr>
          <a:xfrm>
            <a:off x="880187" y="1415078"/>
            <a:ext cx="10515600" cy="4351338"/>
          </a:xfrm>
        </p:spPr>
        <p:txBody>
          <a:bodyPr>
            <a:normAutofit/>
          </a:bodyPr>
          <a:lstStyle/>
          <a:p>
            <a:pPr marL="457200" lvl="1" indent="0">
              <a:lnSpc>
                <a:spcPct val="107000"/>
              </a:lnSpc>
              <a:spcBef>
                <a:spcPts val="0"/>
              </a:spcBef>
              <a:buNone/>
            </a:pPr>
            <a:r>
              <a:rPr lang="en-US" dirty="0">
                <a:effectLst/>
                <a:latin typeface="Century Gothic" panose="020B0502020202020204" pitchFamily="34" charset="0"/>
                <a:ea typeface="Calibri" panose="020F0502020204030204" pitchFamily="34" charset="0"/>
                <a:cs typeface="Times New Roman" panose="02020603050405020304" pitchFamily="18" charset="0"/>
              </a:rPr>
              <a:t>1850 Cass County, IN</a:t>
            </a:r>
          </a:p>
          <a:p>
            <a:pPr marL="914400" lvl="1" indent="-457200">
              <a:lnSpc>
                <a:spcPct val="107000"/>
              </a:lnSpc>
              <a:spcBef>
                <a:spcPts val="0"/>
              </a:spcBef>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14400" lvl="1" indent="-457200">
              <a:lnSpc>
                <a:spcPct val="107000"/>
              </a:lnSpc>
              <a:spcBef>
                <a:spcPts val="0"/>
              </a:spcBef>
              <a:buFont typeface="+mj-lt"/>
              <a:buAutoNum type="arabicPeriod"/>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dirty="0">
                <a:latin typeface="Century Gothic" panose="020B0502020202020204" pitchFamily="34" charset="0"/>
                <a:ea typeface="Calibri" panose="020F0502020204030204" pitchFamily="34" charset="0"/>
                <a:cs typeface="Times New Roman" panose="02020603050405020304" pitchFamily="18" charset="0"/>
              </a:rPr>
              <a:t>1860 Cass County, IN</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381D8F-34BA-4278-9690-24D5E327D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087" y="1985234"/>
            <a:ext cx="7440063" cy="1743318"/>
          </a:xfrm>
          <a:prstGeom prst="rect">
            <a:avLst/>
          </a:prstGeom>
        </p:spPr>
      </p:pic>
      <p:pic>
        <p:nvPicPr>
          <p:cNvPr id="7" name="Picture 6">
            <a:extLst>
              <a:ext uri="{FF2B5EF4-FFF2-40B4-BE49-F238E27FC236}">
                <a16:creationId xmlns:a16="http://schemas.microsoft.com/office/drawing/2014/main" id="{9511AAEF-9339-449A-A46C-36ED72E4C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98" y="4245449"/>
            <a:ext cx="10291665" cy="2463261"/>
          </a:xfrm>
          <a:prstGeom prst="rect">
            <a:avLst/>
          </a:prstGeom>
        </p:spPr>
      </p:pic>
    </p:spTree>
    <p:extLst>
      <p:ext uri="{BB962C8B-B14F-4D97-AF65-F5344CB8AC3E}">
        <p14:creationId xmlns:p14="http://schemas.microsoft.com/office/powerpoint/2010/main" val="33431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4466-912C-479C-A125-57AA1E018B05}"/>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02DBF6D6-FEB2-4125-AF5C-CAAF441AC0CF}"/>
              </a:ext>
            </a:extLst>
          </p:cNvPr>
          <p:cNvSpPr>
            <a:spLocks noGrp="1"/>
          </p:cNvSpPr>
          <p:nvPr>
            <p:ph idx="1"/>
          </p:nvPr>
        </p:nvSpPr>
        <p:spPr/>
        <p:txBody>
          <a:bodyPr/>
          <a:lstStyle/>
          <a:p>
            <a:pPr marL="514350" indent="-514350">
              <a:buFont typeface="+mj-lt"/>
              <a:buAutoNum type="alphaUcPeriod"/>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Duplicate Residency</a:t>
            </a:r>
          </a:p>
          <a:p>
            <a:pPr marL="971550" lvl="1" indent="-514350">
              <a:buFont typeface="+mj-lt"/>
              <a:buAutoNum type="arabicPeriod"/>
            </a:pPr>
            <a:r>
              <a:rPr lang="en-US" dirty="0">
                <a:latin typeface="Century Gothic" panose="020B0502020202020204" pitchFamily="34" charset="0"/>
                <a:ea typeface="Calibri" panose="020F0502020204030204" pitchFamily="34" charset="0"/>
                <a:cs typeface="Times New Roman" panose="02020603050405020304" pitchFamily="18" charset="0"/>
              </a:rPr>
              <a:t>1860 Tippecanoe County, IN</a:t>
            </a: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pPr marL="971550" lvl="1" indent="-514350">
              <a:buFont typeface="+mj-lt"/>
              <a:buAutoNum type="arabicPeriod"/>
            </a:pPr>
            <a:endParaRPr lang="en-US" dirty="0">
              <a:latin typeface="Century Gothic" panose="020B050202020202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6C4307-8C11-4BEA-864C-12FA68DBC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922" y="2758459"/>
            <a:ext cx="10636898" cy="1998201"/>
          </a:xfrm>
          <a:prstGeom prst="rect">
            <a:avLst/>
          </a:prstGeom>
        </p:spPr>
      </p:pic>
    </p:spTree>
    <p:extLst>
      <p:ext uri="{BB962C8B-B14F-4D97-AF65-F5344CB8AC3E}">
        <p14:creationId xmlns:p14="http://schemas.microsoft.com/office/powerpoint/2010/main" val="53425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A21F-8631-4609-BBB5-C6255D7B637F}"/>
              </a:ext>
            </a:extLst>
          </p:cNvPr>
          <p:cNvSpPr>
            <a:spLocks noGrp="1"/>
          </p:cNvSpPr>
          <p:nvPr>
            <p:ph type="title"/>
          </p:nvPr>
        </p:nvSpPr>
        <p:spPr/>
        <p:txBody>
          <a:bodyPr/>
          <a:lstStyle/>
          <a:p>
            <a:r>
              <a:rPr lang="en-US" dirty="0"/>
              <a:t>STEP 2:	Census Records</a:t>
            </a:r>
          </a:p>
        </p:txBody>
      </p:sp>
      <p:sp>
        <p:nvSpPr>
          <p:cNvPr id="3" name="Content Placeholder 2">
            <a:extLst>
              <a:ext uri="{FF2B5EF4-FFF2-40B4-BE49-F238E27FC236}">
                <a16:creationId xmlns:a16="http://schemas.microsoft.com/office/drawing/2014/main" id="{B706E384-4552-4C94-AAF9-A99C56F77987}"/>
              </a:ext>
            </a:extLst>
          </p:cNvPr>
          <p:cNvSpPr>
            <a:spLocks noGrp="1"/>
          </p:cNvSpPr>
          <p:nvPr>
            <p:ph idx="1"/>
          </p:nvPr>
        </p:nvSpPr>
        <p:spPr/>
        <p:txBody>
          <a:bodyPr/>
          <a:lstStyle/>
          <a:p>
            <a:r>
              <a:rPr lang="en-US" dirty="0"/>
              <a:t>1870 Census – Tippecanoe County, IN</a:t>
            </a:r>
          </a:p>
          <a:p>
            <a:endParaRPr lang="en-US" dirty="0"/>
          </a:p>
        </p:txBody>
      </p:sp>
      <p:pic>
        <p:nvPicPr>
          <p:cNvPr id="5" name="Picture 4">
            <a:extLst>
              <a:ext uri="{FF2B5EF4-FFF2-40B4-BE49-F238E27FC236}">
                <a16:creationId xmlns:a16="http://schemas.microsoft.com/office/drawing/2014/main" id="{8A7AEC4B-CC45-479D-8858-CA62B7DB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004" y="2429899"/>
            <a:ext cx="10580914" cy="1998201"/>
          </a:xfrm>
          <a:prstGeom prst="rect">
            <a:avLst/>
          </a:prstGeom>
        </p:spPr>
      </p:pic>
    </p:spTree>
    <p:extLst>
      <p:ext uri="{BB962C8B-B14F-4D97-AF65-F5344CB8AC3E}">
        <p14:creationId xmlns:p14="http://schemas.microsoft.com/office/powerpoint/2010/main" val="2277205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6324</TotalTime>
  <Words>1632</Words>
  <Application>Microsoft Macintosh PowerPoint</Application>
  <PresentationFormat>Widescreen</PresentationFormat>
  <Paragraphs>375</Paragraphs>
  <Slides>41</Slides>
  <Notes>40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8" baseType="lpstr">
      <vt:lpstr>Arial</vt:lpstr>
      <vt:lpstr>Calibri</vt:lpstr>
      <vt:lpstr>Calibri Light</vt:lpstr>
      <vt:lpstr>Century Gothic</vt:lpstr>
      <vt:lpstr>Office Theme</vt:lpstr>
      <vt:lpstr>Acrobat Document</vt:lpstr>
      <vt:lpstr>Worksheet</vt:lpstr>
      <vt:lpstr>GENEALOGY SPREADSHEET</vt:lpstr>
      <vt:lpstr>AGENDA</vt:lpstr>
      <vt:lpstr>PURPOSE</vt:lpstr>
      <vt:lpstr>STEP 1:  Find all the information available</vt:lpstr>
      <vt:lpstr>Step 2:  GATHER ALL YOUR RECORDS</vt:lpstr>
      <vt:lpstr>STEP 2: Marriage Record</vt:lpstr>
      <vt:lpstr>STEP 2:  Census Records</vt:lpstr>
      <vt:lpstr>STEP 2:  Census Records</vt:lpstr>
      <vt:lpstr>STEP 2: Census Records</vt:lpstr>
      <vt:lpstr>STEP 2:  Census Records</vt:lpstr>
      <vt:lpstr>STEP 2: DEATH RECORD</vt:lpstr>
      <vt:lpstr>STEP 2: Any other miscellaneous information found </vt:lpstr>
      <vt:lpstr>STEP 2:  Prepare family group sheet</vt:lpstr>
      <vt:lpstr>STEP 2:  Spreadsheet Entries</vt:lpstr>
      <vt:lpstr>STEP 3:  Start the next available column with all the information about the individual most likely to lead you to a successful conclusion. </vt:lpstr>
      <vt:lpstr>STEP 3:  U. S. Social Security Applications</vt:lpstr>
      <vt:lpstr>STEP 3:  Marriage Record</vt:lpstr>
      <vt:lpstr>STEP 3:  Census Records</vt:lpstr>
      <vt:lpstr>STEP 3: Census Records</vt:lpstr>
      <vt:lpstr>STEP 3:  U. S. Railroad Retirement Pension Index</vt:lpstr>
      <vt:lpstr>STEP 3: Find A Grave</vt:lpstr>
      <vt:lpstr>STEP 3: FAMILY GROUP SHEET</vt:lpstr>
      <vt:lpstr>STEP 3: Spreadsheet Entries</vt:lpstr>
      <vt:lpstr>STEP 4: Records for George Washington Marsh</vt:lpstr>
      <vt:lpstr>STEP 4: Census Records</vt:lpstr>
      <vt:lpstr>STEP 3: Find A Grave for George W. Marsh</vt:lpstr>
      <vt:lpstr>STEP 3: FAMILY GROUP SHEET </vt:lpstr>
      <vt:lpstr>STEP 3: Spreadsheet Entries</vt:lpstr>
      <vt:lpstr>STEP 4:  Records found for Harrison Marsh </vt:lpstr>
      <vt:lpstr>STEP 4: Census Records</vt:lpstr>
      <vt:lpstr>STEP 4: Census Records</vt:lpstr>
      <vt:lpstr>STEP 4: Census Records </vt:lpstr>
      <vt:lpstr>STEP 4: Find A Grave</vt:lpstr>
      <vt:lpstr>STEP 4: Family Group Sheet</vt:lpstr>
      <vt:lpstr>STEP 4: Spreadsheet Entries</vt:lpstr>
      <vt:lpstr>STEP 5: Records for George &amp; Ettie Marsh</vt:lpstr>
      <vt:lpstr>STEP 5: Census Records </vt:lpstr>
      <vt:lpstr>STEP 5: Census Records</vt:lpstr>
      <vt:lpstr>STEP 5: U. S. City Directories</vt:lpstr>
      <vt:lpstr>STEP 5: U. S. City Directories</vt:lpstr>
      <vt:lpstr>STEP 5: U. S. Civil War Pension Index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GENEALOGY SPREADSHEET</dc:title>
  <dc:creator>tim jones</dc:creator>
  <cp:lastModifiedBy>William Baetz</cp:lastModifiedBy>
  <cp:revision>68</cp:revision>
  <cp:lastPrinted>2021-01-13T20:26:59Z</cp:lastPrinted>
  <dcterms:created xsi:type="dcterms:W3CDTF">2021-01-03T15:47:01Z</dcterms:created>
  <dcterms:modified xsi:type="dcterms:W3CDTF">2021-02-15T20:31:22Z</dcterms:modified>
</cp:coreProperties>
</file>